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38"/>
  </p:notesMasterIdLst>
  <p:handoutMasterIdLst>
    <p:handoutMasterId r:id="rId39"/>
  </p:handoutMasterIdLst>
  <p:sldIdLst>
    <p:sldId id="315" r:id="rId2"/>
    <p:sldId id="316" r:id="rId3"/>
    <p:sldId id="301" r:id="rId4"/>
    <p:sldId id="262" r:id="rId5"/>
    <p:sldId id="310" r:id="rId6"/>
    <p:sldId id="311" r:id="rId7"/>
    <p:sldId id="312" r:id="rId8"/>
    <p:sldId id="313" r:id="rId9"/>
    <p:sldId id="308" r:id="rId10"/>
    <p:sldId id="300" r:id="rId11"/>
    <p:sldId id="302" r:id="rId12"/>
    <p:sldId id="303" r:id="rId13"/>
    <p:sldId id="304" r:id="rId14"/>
    <p:sldId id="305" r:id="rId15"/>
    <p:sldId id="306" r:id="rId16"/>
    <p:sldId id="307" r:id="rId17"/>
    <p:sldId id="267" r:id="rId18"/>
    <p:sldId id="269" r:id="rId19"/>
    <p:sldId id="314" r:id="rId20"/>
    <p:sldId id="271" r:id="rId21"/>
    <p:sldId id="292" r:id="rId22"/>
    <p:sldId id="274" r:id="rId23"/>
    <p:sldId id="275" r:id="rId24"/>
    <p:sldId id="279" r:id="rId25"/>
    <p:sldId id="291" r:id="rId26"/>
    <p:sldId id="276" r:id="rId27"/>
    <p:sldId id="277" r:id="rId28"/>
    <p:sldId id="278" r:id="rId29"/>
    <p:sldId id="281" r:id="rId30"/>
    <p:sldId id="282" r:id="rId31"/>
    <p:sldId id="286" r:id="rId32"/>
    <p:sldId id="270" r:id="rId33"/>
    <p:sldId id="283" r:id="rId34"/>
    <p:sldId id="295" r:id="rId35"/>
    <p:sldId id="287" r:id="rId36"/>
    <p:sldId id="317"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7" d="100"/>
          <a:sy n="67" d="100"/>
        </p:scale>
        <p:origin x="-13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image" Target="../media/image27.emf"/><Relationship Id="rId2"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F999CA-4EA6-274F-B04F-FB4AC9CE32AA}" type="datetimeFigureOut">
              <a:rPr lang="en-US" smtClean="0"/>
              <a:t>2/15/15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5A81E0-794E-2B43-ACBB-73650CB8B195}" type="slidenum">
              <a:rPr lang="en-US" smtClean="0"/>
              <a:t>‹#›</a:t>
            </a:fld>
            <a:endParaRPr lang="en-US"/>
          </a:p>
        </p:txBody>
      </p:sp>
    </p:spTree>
    <p:extLst>
      <p:ext uri="{BB962C8B-B14F-4D97-AF65-F5344CB8AC3E}">
        <p14:creationId xmlns:p14="http://schemas.microsoft.com/office/powerpoint/2010/main" val="3310209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7DAD14-6050-D244-A837-F6F5330D3D9B}" type="datetimeFigureOut">
              <a:rPr lang="en-US" smtClean="0"/>
              <a:t>2/15/15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8F3C3-99BC-E44C-8BC5-558A5FE5F50E}" type="slidenum">
              <a:rPr lang="en-US" smtClean="0"/>
              <a:t>‹#›</a:t>
            </a:fld>
            <a:endParaRPr lang="en-US"/>
          </a:p>
        </p:txBody>
      </p:sp>
    </p:spTree>
    <p:extLst>
      <p:ext uri="{BB962C8B-B14F-4D97-AF65-F5344CB8AC3E}">
        <p14:creationId xmlns:p14="http://schemas.microsoft.com/office/powerpoint/2010/main" val="27285877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3</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22</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Edges are not equal, in </a:t>
            </a:r>
            <a:r>
              <a:rPr lang="en-US" dirty="0" err="1" smtClean="0"/>
              <a:t>realy</a:t>
            </a:r>
            <a:r>
              <a:rPr lang="en-US" dirty="0" smtClean="0"/>
              <a:t> as graph satisfies </a:t>
            </a:r>
            <a:r>
              <a:rPr lang="en-US" dirty="0" err="1" smtClean="0"/>
              <a:t>gao’s</a:t>
            </a:r>
            <a:r>
              <a:rPr lang="en-US" dirty="0" smtClean="0"/>
              <a:t>. for business reasons</a:t>
            </a:r>
            <a:r>
              <a:rPr lang="en-US" baseline="0" dirty="0" smtClean="0"/>
              <a:t> ISPs strongly prefers through …</a:t>
            </a:r>
            <a:endParaRPr lang="en-US" dirty="0"/>
          </a:p>
        </p:txBody>
      </p:sp>
      <p:sp>
        <p:nvSpPr>
          <p:cNvPr id="4" name="Slide Number Placeholder 3"/>
          <p:cNvSpPr>
            <a:spLocks noGrp="1"/>
          </p:cNvSpPr>
          <p:nvPr>
            <p:ph type="sldNum" sz="quarter" idx="10"/>
          </p:nvPr>
        </p:nvSpPr>
        <p:spPr/>
        <p:txBody>
          <a:bodyPr/>
          <a:lstStyle/>
          <a:p>
            <a:fld id="{BDF8F3C3-99BC-E44C-8BC5-558A5FE5F50E}" type="slidenum">
              <a:rPr lang="en-US" smtClean="0"/>
              <a:t>24</a:t>
            </a:fld>
            <a:endParaRPr lang="en-US"/>
          </a:p>
        </p:txBody>
      </p:sp>
    </p:spTree>
    <p:extLst>
      <p:ext uri="{BB962C8B-B14F-4D97-AF65-F5344CB8AC3E}">
        <p14:creationId xmlns:p14="http://schemas.microsoft.com/office/powerpoint/2010/main" val="342262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a Chinese AS does not have a decoy- free path to a certain destination, it can re-route traffic to that destination through one of the other 198 </a:t>
            </a:r>
            <a:r>
              <a:rPr lang="en-US" sz="1200" kern="1200" dirty="0" err="1" smtClean="0">
                <a:solidFill>
                  <a:schemeClr val="tx1"/>
                </a:solidFill>
                <a:effectLst/>
                <a:latin typeface="+mn-lt"/>
                <a:ea typeface="+mn-ea"/>
                <a:cs typeface="+mn-cs"/>
              </a:rPr>
              <a:t>ASes</a:t>
            </a:r>
            <a:r>
              <a:rPr lang="en-US" sz="1200" kern="1200" dirty="0" smtClean="0">
                <a:solidFill>
                  <a:schemeClr val="tx1"/>
                </a:solidFill>
                <a:effectLst/>
                <a:latin typeface="+mn-lt"/>
                <a:ea typeface="+mn-ea"/>
                <a:cs typeface="+mn-cs"/>
              </a:rPr>
              <a:t> in China, e.g., a customer AS or an AS with which it has no business relationship. This is a key factor in the success of the RAD attack, because it increases the number of alternative paths available to the RAD </a:t>
            </a:r>
            <a:r>
              <a:rPr lang="en-US" sz="1200" kern="1200" dirty="0" err="1" smtClean="0">
                <a:solidFill>
                  <a:schemeClr val="tx1"/>
                </a:solidFill>
                <a:effectLst/>
                <a:latin typeface="+mn-lt"/>
                <a:ea typeface="+mn-ea"/>
                <a:cs typeface="+mn-cs"/>
              </a:rPr>
              <a:t>ASes</a:t>
            </a:r>
            <a:r>
              <a:rPr lang="en-US" sz="1200" kern="1200" dirty="0" smtClean="0">
                <a:solidFill>
                  <a:schemeClr val="tx1"/>
                </a:solidFill>
                <a:effectLst/>
                <a:latin typeface="+mn-lt"/>
                <a:ea typeface="+mn-ea"/>
                <a:cs typeface="+mn-cs"/>
              </a:rPr>
              <a:t>. MPLS VPN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p:txBody>
      </p:sp>
      <p:sp>
        <p:nvSpPr>
          <p:cNvPr id="4" name="Slide Number Placeholder 3"/>
          <p:cNvSpPr>
            <a:spLocks noGrp="1"/>
          </p:cNvSpPr>
          <p:nvPr>
            <p:ph type="sldNum" sz="quarter" idx="10"/>
          </p:nvPr>
        </p:nvSpPr>
        <p:spPr/>
        <p:txBody>
          <a:bodyPr/>
          <a:lstStyle/>
          <a:p>
            <a:fld id="{AA08A12A-964E-6245-889F-A5265D507A49}" type="slidenum">
              <a:rPr lang="en-US" smtClean="0"/>
              <a:t>25</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r>
              <a:rPr lang="en-US" dirty="0" smtClean="0"/>
              <a:t>Dollar sign</a:t>
            </a:r>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26</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susceptible to higher network latencies, lower throughputs, and more frequent network failures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p:txBody>
      </p:sp>
      <p:sp>
        <p:nvSpPr>
          <p:cNvPr id="4" name="Slide Number Placeholder 3"/>
          <p:cNvSpPr>
            <a:spLocks noGrp="1"/>
          </p:cNvSpPr>
          <p:nvPr>
            <p:ph type="sldNum" sz="quarter" idx="10"/>
          </p:nvPr>
        </p:nvSpPr>
        <p:spPr/>
        <p:txBody>
          <a:bodyPr/>
          <a:lstStyle/>
          <a:p>
            <a:fld id="{AA08A12A-964E-6245-889F-A5265D507A49}" type="slidenum">
              <a:rPr lang="en-US" smtClean="0"/>
              <a:t>27</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Longer routes are not the only cause of higher latencies. The alternative paths selected by RBGP are likely to pass through less popular transit </a:t>
            </a:r>
            <a:r>
              <a:rPr lang="en-US" sz="1200" kern="1200" dirty="0" err="1" smtClean="0">
                <a:solidFill>
                  <a:schemeClr val="tx1"/>
                </a:solidFill>
                <a:effectLst/>
                <a:latin typeface="+mn-lt"/>
                <a:ea typeface="+mn-ea"/>
                <a:cs typeface="+mn-cs"/>
              </a:rPr>
              <a:t>ASes</a:t>
            </a:r>
            <a:r>
              <a:rPr lang="en-US" sz="1200" kern="1200" dirty="0" smtClean="0">
                <a:solidFill>
                  <a:schemeClr val="tx1"/>
                </a:solidFill>
                <a:effectLst/>
                <a:latin typeface="+mn-lt"/>
                <a:ea typeface="+mn-ea"/>
                <a:cs typeface="+mn-cs"/>
              </a:rPr>
              <a:t> that offer lower capacity, causing packets to experience higher latencies. This is confirmed by our simulations in Section VII, which show that, even when an RBGP path has the same length as the corresponding BGP path, it usually has higher latency.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p:txBody>
      </p:sp>
      <p:sp>
        <p:nvSpPr>
          <p:cNvPr id="4" name="Slide Number Placeholder 3"/>
          <p:cNvSpPr>
            <a:spLocks noGrp="1"/>
          </p:cNvSpPr>
          <p:nvPr>
            <p:ph type="sldNum" sz="quarter" idx="10"/>
          </p:nvPr>
        </p:nvSpPr>
        <p:spPr/>
        <p:txBody>
          <a:bodyPr/>
          <a:lstStyle/>
          <a:p>
            <a:fld id="{AA08A12A-964E-6245-889F-A5265D507A49}" type="slidenum">
              <a:rPr lang="en-US" smtClean="0"/>
              <a:t>28</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r>
              <a:rPr lang="en-US" dirty="0" smtClean="0"/>
              <a:t>Show picture of</a:t>
            </a:r>
            <a:r>
              <a:rPr lang="en-US" baseline="0" dirty="0" smtClean="0"/>
              <a:t> routers </a:t>
            </a:r>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29</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30</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Random-no-ring-1</a:t>
            </a:r>
          </a:p>
          <a:p>
            <a:r>
              <a:rPr lang="en-US" dirty="0" smtClean="0"/>
              <a:t>4% NVF</a:t>
            </a:r>
            <a:endParaRPr lang="en-US" dirty="0"/>
          </a:p>
        </p:txBody>
      </p:sp>
      <p:sp>
        <p:nvSpPr>
          <p:cNvPr id="4" name="Slide Number Placeholder 3"/>
          <p:cNvSpPr>
            <a:spLocks noGrp="1"/>
          </p:cNvSpPr>
          <p:nvPr>
            <p:ph type="sldNum" sz="quarter" idx="10"/>
          </p:nvPr>
        </p:nvSpPr>
        <p:spPr/>
        <p:txBody>
          <a:bodyPr/>
          <a:lstStyle/>
          <a:p>
            <a:fld id="{BDF8F3C3-99BC-E44C-8BC5-558A5FE5F50E}" type="slidenum">
              <a:rPr lang="en-US" smtClean="0"/>
              <a:t>32</a:t>
            </a:fld>
            <a:endParaRPr lang="en-US"/>
          </a:p>
        </p:txBody>
      </p:sp>
    </p:spTree>
    <p:extLst>
      <p:ext uri="{BB962C8B-B14F-4D97-AF65-F5344CB8AC3E}">
        <p14:creationId xmlns:p14="http://schemas.microsoft.com/office/powerpoint/2010/main" val="4273454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 problem, not a graph problem.</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Analysis based solely on the graph topology of the Internet may lead to mistaken conclusions about the feasibility of decoy routing </a:t>
            </a:r>
            <a:endParaRPr lang="en-US" dirty="0" smtClean="0"/>
          </a:p>
          <a:p>
            <a:endParaRPr lang="en-US" dirty="0"/>
          </a:p>
        </p:txBody>
      </p:sp>
      <p:sp>
        <p:nvSpPr>
          <p:cNvPr id="4" name="Slide Number Placeholder 3"/>
          <p:cNvSpPr>
            <a:spLocks noGrp="1"/>
          </p:cNvSpPr>
          <p:nvPr>
            <p:ph type="sldNum" sz="quarter" idx="10"/>
          </p:nvPr>
        </p:nvSpPr>
        <p:spPr/>
        <p:txBody>
          <a:bodyPr/>
          <a:lstStyle/>
          <a:p>
            <a:fld id="{BDF8F3C3-99BC-E44C-8BC5-558A5FE5F50E}" type="slidenum">
              <a:rPr lang="en-US" smtClean="0"/>
              <a:t>35</a:t>
            </a:fld>
            <a:endParaRPr lang="en-US"/>
          </a:p>
        </p:txBody>
      </p:sp>
    </p:spTree>
    <p:extLst>
      <p:ext uri="{BB962C8B-B14F-4D97-AF65-F5344CB8AC3E}">
        <p14:creationId xmlns:p14="http://schemas.microsoft.com/office/powerpoint/2010/main" val="3916146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9</a:t>
            </a:fld>
            <a:endParaRPr lang="en-US"/>
          </a:p>
        </p:txBody>
      </p:sp>
    </p:spTree>
    <p:extLst>
      <p:ext uri="{BB962C8B-B14F-4D97-AF65-F5344CB8AC3E}">
        <p14:creationId xmlns:p14="http://schemas.microsoft.com/office/powerpoint/2010/main" val="1992635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monitoring/blocking entity (censor) monitors all of the Internet traffic of its users</a:t>
            </a:r>
          </a:p>
          <a:p>
            <a:r>
              <a:rPr lang="en-US" dirty="0" smtClean="0"/>
              <a:t>The censor can block any traffic, subject to keeping the usability of the Internet for its users</a:t>
            </a:r>
          </a:p>
          <a:p>
            <a:r>
              <a:rPr lang="en-US" dirty="0" smtClean="0"/>
              <a:t>(sensor can do</a:t>
            </a:r>
            <a:r>
              <a:rPr lang="en-US" baseline="0" dirty="0" smtClean="0"/>
              <a:t> IP blocking or DPI)</a:t>
            </a:r>
          </a:p>
          <a:p>
            <a:endParaRPr lang="en-US" baseline="0" dirty="0" smtClean="0"/>
          </a:p>
          <a:p>
            <a:r>
              <a:rPr lang="en-US" dirty="0" smtClean="0"/>
              <a:t>that the warden is only willing to perform selective blocking and is unwilling to block Internet access entirely, use a small “white list” of allowed sites, or block all HTTPS (port 443) traffic. </a:t>
            </a:r>
          </a:p>
          <a:p>
            <a:endParaRPr lang="en-US" dirty="0" smtClean="0"/>
          </a:p>
          <a:p>
            <a:r>
              <a:rPr lang="en-US" dirty="0" smtClean="0"/>
              <a:t>Internet</a:t>
            </a:r>
            <a:r>
              <a:rPr lang="en-US" baseline="0" dirty="0" smtClean="0"/>
              <a:t> shutdown in Egypt, Jan 2011. lasted only one week</a:t>
            </a:r>
          </a:p>
          <a:p>
            <a:endParaRPr lang="en-US" baseline="0" dirty="0" smtClean="0"/>
          </a:p>
          <a:p>
            <a:r>
              <a:rPr lang="en-US" dirty="0" smtClean="0"/>
              <a:t>Censor is willing to block certain web sites and services (even popular ones) if it learns that they are being used to circumvent blocking.</a:t>
            </a:r>
          </a:p>
          <a:p>
            <a:endParaRPr lang="en-US" dirty="0" smtClean="0"/>
          </a:p>
          <a:p>
            <a:r>
              <a:rPr lang="en-US" dirty="0" smtClean="0"/>
              <a:t>No active</a:t>
            </a:r>
            <a:r>
              <a:rPr lang="en-US" baseline="0" dirty="0" smtClean="0"/>
              <a:t> tampering of traffic by censor.</a:t>
            </a:r>
            <a:endParaRPr lang="en-US" dirty="0"/>
          </a:p>
        </p:txBody>
      </p:sp>
      <p:sp>
        <p:nvSpPr>
          <p:cNvPr id="4" name="Slide Number Placeholder 3"/>
          <p:cNvSpPr>
            <a:spLocks noGrp="1"/>
          </p:cNvSpPr>
          <p:nvPr>
            <p:ph type="sldNum" sz="quarter" idx="10"/>
          </p:nvPr>
        </p:nvSpPr>
        <p:spPr/>
        <p:txBody>
          <a:bodyPr/>
          <a:lstStyle/>
          <a:p>
            <a:fld id="{A9FC032E-43D4-FD47-A94D-B3D802DB9DA6}" type="slidenum">
              <a:rPr lang="en-US" smtClean="0"/>
              <a:t>11</a:t>
            </a:fld>
            <a:endParaRPr lang="en-US"/>
          </a:p>
        </p:txBody>
      </p:sp>
    </p:spTree>
    <p:extLst>
      <p:ext uri="{BB962C8B-B14F-4D97-AF65-F5344CB8AC3E}">
        <p14:creationId xmlns:p14="http://schemas.microsoft.com/office/powerpoint/2010/main" val="118632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level of the system</a:t>
            </a:r>
            <a:endParaRPr lang="en-US" dirty="0"/>
          </a:p>
        </p:txBody>
      </p:sp>
      <p:sp>
        <p:nvSpPr>
          <p:cNvPr id="4" name="Slide Number Placeholder 3"/>
          <p:cNvSpPr>
            <a:spLocks noGrp="1"/>
          </p:cNvSpPr>
          <p:nvPr>
            <p:ph type="sldNum" sz="quarter" idx="10"/>
          </p:nvPr>
        </p:nvSpPr>
        <p:spPr/>
        <p:txBody>
          <a:bodyPr/>
          <a:lstStyle/>
          <a:p>
            <a:fld id="{A9FC032E-43D4-FD47-A94D-B3D802DB9DA6}" type="slidenum">
              <a:rPr lang="en-US" smtClean="0"/>
              <a:t>12</a:t>
            </a:fld>
            <a:endParaRPr lang="en-US"/>
          </a:p>
        </p:txBody>
      </p:sp>
    </p:spTree>
    <p:extLst>
      <p:ext uri="{BB962C8B-B14F-4D97-AF65-F5344CB8AC3E}">
        <p14:creationId xmlns:p14="http://schemas.microsoft.com/office/powerpoint/2010/main" val="144394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No shared secret/design element</a:t>
            </a:r>
          </a:p>
          <a:p>
            <a:pPr marL="0" indent="0">
              <a:buNone/>
            </a:pPr>
            <a:r>
              <a:rPr lang="en-US" dirty="0" smtClean="0"/>
              <a:t>A Public key,</a:t>
            </a:r>
          </a:p>
          <a:p>
            <a:pPr marL="0" indent="0" algn="ctr">
              <a:buNone/>
            </a:pPr>
            <a:r>
              <a:rPr lang="en-US" dirty="0" err="1" smtClean="0"/>
              <a:t>Cirripede’s</a:t>
            </a:r>
            <a:r>
              <a:rPr lang="en-US" dirty="0" smtClean="0"/>
              <a:t> elements:</a:t>
            </a:r>
          </a:p>
          <a:p>
            <a:r>
              <a:rPr lang="en-US" dirty="0" smtClean="0"/>
              <a:t>Registration server (RS)</a:t>
            </a:r>
          </a:p>
          <a:p>
            <a:r>
              <a:rPr lang="en-US" dirty="0" smtClean="0"/>
              <a:t>Service Proxy (SP)</a:t>
            </a:r>
          </a:p>
          <a:p>
            <a:endParaRPr lang="en-US" dirty="0" smtClean="0"/>
          </a:p>
          <a:p>
            <a:r>
              <a:rPr lang="en-US" dirty="0" smtClean="0"/>
              <a:t>Collaborating ISP</a:t>
            </a:r>
          </a:p>
          <a:p>
            <a:r>
              <a:rPr lang="en-US" dirty="0" smtClean="0"/>
              <a:t>Deflecting router, with deflection table</a:t>
            </a:r>
          </a:p>
          <a:p>
            <a:endParaRPr lang="en-US" dirty="0"/>
          </a:p>
        </p:txBody>
      </p:sp>
      <p:sp>
        <p:nvSpPr>
          <p:cNvPr id="4" name="Slide Number Placeholder 3"/>
          <p:cNvSpPr>
            <a:spLocks noGrp="1"/>
          </p:cNvSpPr>
          <p:nvPr>
            <p:ph type="sldNum" sz="quarter" idx="10"/>
          </p:nvPr>
        </p:nvSpPr>
        <p:spPr/>
        <p:txBody>
          <a:bodyPr/>
          <a:lstStyle/>
          <a:p>
            <a:fld id="{A9FC032E-43D4-FD47-A94D-B3D802DB9DA6}" type="slidenum">
              <a:rPr lang="en-US" smtClean="0"/>
              <a:t>13</a:t>
            </a:fld>
            <a:endParaRPr lang="en-US"/>
          </a:p>
        </p:txBody>
      </p:sp>
    </p:spTree>
    <p:extLst>
      <p:ext uri="{BB962C8B-B14F-4D97-AF65-F5344CB8AC3E}">
        <p14:creationId xmlns:p14="http://schemas.microsoft.com/office/powerpoint/2010/main" val="246084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“covert channel”</a:t>
            </a:r>
            <a:endParaRPr lang="en-US" dirty="0"/>
          </a:p>
        </p:txBody>
      </p:sp>
      <p:sp>
        <p:nvSpPr>
          <p:cNvPr id="4" name="Slide Number Placeholder 3"/>
          <p:cNvSpPr>
            <a:spLocks noGrp="1"/>
          </p:cNvSpPr>
          <p:nvPr>
            <p:ph type="sldNum" sz="quarter" idx="10"/>
          </p:nvPr>
        </p:nvSpPr>
        <p:spPr/>
        <p:txBody>
          <a:bodyPr/>
          <a:lstStyle/>
          <a:p>
            <a:fld id="{A9FC032E-43D4-FD47-A94D-B3D802DB9DA6}" type="slidenum">
              <a:rPr lang="en-US" smtClean="0"/>
              <a:t>14</a:t>
            </a:fld>
            <a:endParaRPr lang="en-US"/>
          </a:p>
        </p:txBody>
      </p:sp>
    </p:spTree>
    <p:extLst>
      <p:ext uri="{BB962C8B-B14F-4D97-AF65-F5344CB8AC3E}">
        <p14:creationId xmlns:p14="http://schemas.microsoft.com/office/powerpoint/2010/main" val="2460848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PRNG: AES-128 cipher in counter mode </a:t>
            </a:r>
          </a:p>
          <a:p>
            <a:r>
              <a:rPr lang="en-US" dirty="0" smtClean="0"/>
              <a:t>DH: curve25519 </a:t>
            </a:r>
            <a:r>
              <a:rPr lang="en-US" dirty="0" err="1" smtClean="0"/>
              <a:t>elleptic</a:t>
            </a:r>
            <a:r>
              <a:rPr lang="en-US" dirty="0" smtClean="0"/>
              <a:t> curve</a:t>
            </a:r>
            <a:r>
              <a:rPr lang="en-US" baseline="0" dirty="0" smtClean="0"/>
              <a:t> DH</a:t>
            </a:r>
          </a:p>
          <a:p>
            <a:r>
              <a:rPr lang="en-US" baseline="0" dirty="0" smtClean="0"/>
              <a:t>P=2^255-19, so each element of the group is 255-bits</a:t>
            </a:r>
          </a:p>
          <a:p>
            <a:r>
              <a:rPr lang="en-US" baseline="0" dirty="0" smtClean="0"/>
              <a:t>It makes all the items uniformly distributed</a:t>
            </a:r>
          </a:p>
          <a:p>
            <a:r>
              <a:rPr lang="en-US" baseline="0" dirty="0" smtClean="0"/>
              <a:t>We send 255 bit of K_C + 33-bit of tag = total 36 bytes/24 -&gt; 12 TCP sessions</a:t>
            </a:r>
            <a:endParaRPr lang="en-US" dirty="0" smtClean="0"/>
          </a:p>
          <a:p>
            <a:endParaRPr lang="en-US" dirty="0" smtClean="0"/>
          </a:p>
          <a:p>
            <a:r>
              <a:rPr lang="en-US" dirty="0" smtClean="0"/>
              <a:t>ISN is used to remove confusion about multiple</a:t>
            </a:r>
            <a:r>
              <a:rPr lang="en-US" baseline="0" dirty="0" smtClean="0"/>
              <a:t> TCP sessions between two endpoints.</a:t>
            </a:r>
          </a:p>
          <a:p>
            <a:r>
              <a:rPr lang="en-US" baseline="0" dirty="0" smtClean="0"/>
              <a:t>ISN is chosen randomly, and should be hard to guess by other entities to prevent IP spoofing (??right?)</a:t>
            </a:r>
          </a:p>
          <a:p>
            <a:endParaRPr lang="en-US" dirty="0" smtClean="0"/>
          </a:p>
          <a:p>
            <a:r>
              <a:rPr lang="en-US" dirty="0" smtClean="0"/>
              <a:t>We use the twist of</a:t>
            </a:r>
            <a:r>
              <a:rPr lang="en-US" baseline="0" dirty="0" smtClean="0"/>
              <a:t> the elliptic curve as well.</a:t>
            </a:r>
            <a:endParaRPr lang="en-US" dirty="0" smtClean="0"/>
          </a:p>
          <a:p>
            <a:endParaRPr lang="en-US" dirty="0"/>
          </a:p>
        </p:txBody>
      </p:sp>
      <p:sp>
        <p:nvSpPr>
          <p:cNvPr id="4" name="Slide Number Placeholder 3"/>
          <p:cNvSpPr>
            <a:spLocks noGrp="1"/>
          </p:cNvSpPr>
          <p:nvPr>
            <p:ph type="sldNum" sz="quarter" idx="10"/>
          </p:nvPr>
        </p:nvSpPr>
        <p:spPr/>
        <p:txBody>
          <a:bodyPr/>
          <a:lstStyle/>
          <a:p>
            <a:fld id="{A9FC032E-43D4-FD47-A94D-B3D802DB9DA6}" type="slidenum">
              <a:rPr lang="en-US" smtClean="0"/>
              <a:t>15</a:t>
            </a:fld>
            <a:endParaRPr lang="en-US"/>
          </a:p>
        </p:txBody>
      </p:sp>
    </p:spTree>
    <p:extLst>
      <p:ext uri="{BB962C8B-B14F-4D97-AF65-F5344CB8AC3E}">
        <p14:creationId xmlns:p14="http://schemas.microsoft.com/office/powerpoint/2010/main" val="18942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Traffic deflection</a:t>
            </a:r>
          </a:p>
          <a:p>
            <a:endParaRPr lang="en-US" dirty="0" smtClean="0"/>
          </a:p>
          <a:p>
            <a:r>
              <a:rPr lang="en-US" dirty="0" smtClean="0"/>
              <a:t>If</a:t>
            </a:r>
            <a:r>
              <a:rPr lang="en-US" baseline="0" dirty="0" smtClean="0"/>
              <a:t> they are connected use policy-based routing</a:t>
            </a:r>
          </a:p>
          <a:p>
            <a:endParaRPr lang="en-US" baseline="0" dirty="0" smtClean="0"/>
          </a:p>
          <a:p>
            <a:r>
              <a:rPr lang="en-US" baseline="0" dirty="0" err="1" smtClean="0"/>
              <a:t>Ip</a:t>
            </a:r>
            <a:r>
              <a:rPr lang="en-US" baseline="0" dirty="0" smtClean="0"/>
              <a:t>-in-</a:t>
            </a:r>
            <a:r>
              <a:rPr lang="en-US" baseline="0" dirty="0" err="1" smtClean="0"/>
              <a:t>ip</a:t>
            </a:r>
            <a:r>
              <a:rPr lang="en-US" baseline="0" dirty="0" smtClean="0"/>
              <a:t>, or we could use GRE</a:t>
            </a:r>
            <a:endParaRPr lang="en-US" dirty="0" smtClean="0"/>
          </a:p>
        </p:txBody>
      </p:sp>
      <p:sp>
        <p:nvSpPr>
          <p:cNvPr id="4" name="Slide Number Placeholder 3"/>
          <p:cNvSpPr>
            <a:spLocks noGrp="1"/>
          </p:cNvSpPr>
          <p:nvPr>
            <p:ph type="sldNum" sz="quarter" idx="10"/>
          </p:nvPr>
        </p:nvSpPr>
        <p:spPr/>
        <p:txBody>
          <a:bodyPr/>
          <a:lstStyle/>
          <a:p>
            <a:fld id="{A9FC032E-43D4-FD47-A94D-B3D802DB9DA6}" type="slidenum">
              <a:rPr lang="en-US" smtClean="0"/>
              <a:t>16</a:t>
            </a:fld>
            <a:endParaRPr lang="en-US"/>
          </a:p>
        </p:txBody>
      </p:sp>
    </p:spTree>
    <p:extLst>
      <p:ext uri="{BB962C8B-B14F-4D97-AF65-F5344CB8AC3E}">
        <p14:creationId xmlns:p14="http://schemas.microsoft.com/office/powerpoint/2010/main" val="2751657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basis of the RAD attack is the observation that ISPs in the censorship region are likely to have multiple paths to any given destination. Therefore, censors can instruct the ISPs under their influence to exclusively select routes that do not pass through the ISPs known to deploy decoy routers. </a:t>
            </a:r>
            <a:endParaRPr lang="en-US" dirty="0" smtClean="0"/>
          </a:p>
          <a:p>
            <a:endParaRPr lang="en-US" dirty="0"/>
          </a:p>
        </p:txBody>
      </p:sp>
      <p:sp>
        <p:nvSpPr>
          <p:cNvPr id="4" name="Slide Number Placeholder 3"/>
          <p:cNvSpPr>
            <a:spLocks noGrp="1"/>
          </p:cNvSpPr>
          <p:nvPr>
            <p:ph type="sldNum" sz="quarter" idx="10"/>
          </p:nvPr>
        </p:nvSpPr>
        <p:spPr/>
        <p:txBody>
          <a:bodyPr/>
          <a:lstStyle/>
          <a:p>
            <a:fld id="{AA08A12A-964E-6245-889F-A5265D507A49}" type="slidenum">
              <a:rPr lang="en-US" smtClean="0"/>
              <a:t>18</a:t>
            </a:fld>
            <a:endParaRPr lang="en-US"/>
          </a:p>
        </p:txBody>
      </p:sp>
    </p:spTree>
    <p:extLst>
      <p:ext uri="{BB962C8B-B14F-4D97-AF65-F5344CB8AC3E}">
        <p14:creationId xmlns:p14="http://schemas.microsoft.com/office/powerpoint/2010/main" val="199263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3A5A49-DE4A-B44C-968D-D2791C929F84}" type="datetime1">
              <a:rPr lang="en-US" smtClean="0"/>
              <a:t>2/15/15</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
        <p:nvSpPr>
          <p:cNvPr id="6" name="Slide Number Placeholder 5"/>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031170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64F1C1-DEF3-0442-ADF6-D4BF791E96D2}" type="datetime1">
              <a:rPr lang="en-US" smtClean="0"/>
              <a:t>2/15/15</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
        <p:nvSpPr>
          <p:cNvPr id="6" name="Slide Number Placeholder 5"/>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58887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E9B3A5-87AB-0D4C-94A6-C3802A11B0A9}" type="datetime1">
              <a:rPr lang="en-US" smtClean="0"/>
              <a:t>2/15/15</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
        <p:nvSpPr>
          <p:cNvPr id="6" name="Slide Number Placeholder 5"/>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13306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FDD650-E169-6E43-A34A-26A1DB6B6EEF}" type="datetime1">
              <a:rPr lang="en-US" smtClean="0"/>
              <a:t>2/15/15</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
        <p:nvSpPr>
          <p:cNvPr id="6" name="Slide Number Placeholder 5"/>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991584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28541-48E2-0F40-A7D5-9D1ED450754D}" type="datetime1">
              <a:rPr lang="en-US" smtClean="0"/>
              <a:t>2/15/15</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
        <p:nvSpPr>
          <p:cNvPr id="6" name="Slide Number Placeholder 5"/>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241400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49007E-B484-6647-99CE-4468EBF97CB0}" type="datetime1">
              <a:rPr lang="en-US" smtClean="0"/>
              <a:t>2/15/15</a:t>
            </a:fld>
            <a:endParaRPr lang="en-US"/>
          </a:p>
        </p:txBody>
      </p:sp>
      <p:sp>
        <p:nvSpPr>
          <p:cNvPr id="6" name="Footer Placeholder 5"/>
          <p:cNvSpPr>
            <a:spLocks noGrp="1"/>
          </p:cNvSpPr>
          <p:nvPr>
            <p:ph type="ftr" sz="quarter" idx="11"/>
          </p:nvPr>
        </p:nvSpPr>
        <p:spPr/>
        <p:txBody>
          <a:bodyPr/>
          <a:lstStyle/>
          <a:p>
            <a:r>
              <a:rPr lang="en-US" smtClean="0"/>
              <a:t>CS660 - Advanced Information Assurance - UMassAmherst</a:t>
            </a:r>
            <a:endParaRPr lang="en-US"/>
          </a:p>
        </p:txBody>
      </p:sp>
      <p:sp>
        <p:nvSpPr>
          <p:cNvPr id="7" name="Slide Number Placeholder 6"/>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34862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F42A20-5523-4A42-8962-D410AEBE7CE0}" type="datetime1">
              <a:rPr lang="en-US" smtClean="0"/>
              <a:t>2/15/15</a:t>
            </a:fld>
            <a:endParaRPr lang="en-US"/>
          </a:p>
        </p:txBody>
      </p:sp>
      <p:sp>
        <p:nvSpPr>
          <p:cNvPr id="8" name="Footer Placeholder 7"/>
          <p:cNvSpPr>
            <a:spLocks noGrp="1"/>
          </p:cNvSpPr>
          <p:nvPr>
            <p:ph type="ftr" sz="quarter" idx="11"/>
          </p:nvPr>
        </p:nvSpPr>
        <p:spPr/>
        <p:txBody>
          <a:bodyPr/>
          <a:lstStyle/>
          <a:p>
            <a:r>
              <a:rPr lang="en-US" smtClean="0"/>
              <a:t>CS660 - Advanced Information Assurance - UMassAmherst</a:t>
            </a:r>
            <a:endParaRPr lang="en-US"/>
          </a:p>
        </p:txBody>
      </p:sp>
      <p:sp>
        <p:nvSpPr>
          <p:cNvPr id="9" name="Slide Number Placeholder 8"/>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972705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F8CFE5-E2CA-AE46-879D-68B6A1BD3040}" type="datetime1">
              <a:rPr lang="en-US" smtClean="0"/>
              <a:t>2/15/15</a:t>
            </a:fld>
            <a:endParaRPr lang="en-US"/>
          </a:p>
        </p:txBody>
      </p:sp>
      <p:sp>
        <p:nvSpPr>
          <p:cNvPr id="4" name="Footer Placeholder 3"/>
          <p:cNvSpPr>
            <a:spLocks noGrp="1"/>
          </p:cNvSpPr>
          <p:nvPr>
            <p:ph type="ftr" sz="quarter" idx="11"/>
          </p:nvPr>
        </p:nvSpPr>
        <p:spPr/>
        <p:txBody>
          <a:bodyPr/>
          <a:lstStyle/>
          <a:p>
            <a:r>
              <a:rPr lang="en-US" smtClean="0"/>
              <a:t>CS660 - Advanced Information Assurance - UMassAmherst</a:t>
            </a:r>
            <a:endParaRPr lang="en-US"/>
          </a:p>
        </p:txBody>
      </p:sp>
      <p:sp>
        <p:nvSpPr>
          <p:cNvPr id="5" name="Slide Number Placeholder 4"/>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642341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E2DC8-BC87-6B44-B5CF-F171AD721CE0}" type="datetime1">
              <a:rPr lang="en-US" smtClean="0"/>
              <a:t>2/15/15</a:t>
            </a:fld>
            <a:endParaRPr lang="en-US"/>
          </a:p>
        </p:txBody>
      </p:sp>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
        <p:nvSpPr>
          <p:cNvPr id="4" name="Slide Number Placeholder 3"/>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2575187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B9C35-4B84-0342-BC2C-2BFF2FB0AB58}" type="datetime1">
              <a:rPr lang="en-US" smtClean="0"/>
              <a:t>2/15/15</a:t>
            </a:fld>
            <a:endParaRPr lang="en-US"/>
          </a:p>
        </p:txBody>
      </p:sp>
      <p:sp>
        <p:nvSpPr>
          <p:cNvPr id="6" name="Footer Placeholder 5"/>
          <p:cNvSpPr>
            <a:spLocks noGrp="1"/>
          </p:cNvSpPr>
          <p:nvPr>
            <p:ph type="ftr" sz="quarter" idx="11"/>
          </p:nvPr>
        </p:nvSpPr>
        <p:spPr/>
        <p:txBody>
          <a:bodyPr/>
          <a:lstStyle/>
          <a:p>
            <a:r>
              <a:rPr lang="en-US" smtClean="0"/>
              <a:t>CS660 - Advanced Information Assurance - UMassAmherst</a:t>
            </a:r>
            <a:endParaRPr lang="en-US"/>
          </a:p>
        </p:txBody>
      </p:sp>
      <p:sp>
        <p:nvSpPr>
          <p:cNvPr id="7" name="Slide Number Placeholder 6"/>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355089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51BFA1-2EEB-6748-BA5F-E4661DEF3E70}" type="datetime1">
              <a:rPr lang="en-US" smtClean="0"/>
              <a:t>2/15/15</a:t>
            </a:fld>
            <a:endParaRPr lang="en-US"/>
          </a:p>
        </p:txBody>
      </p:sp>
      <p:sp>
        <p:nvSpPr>
          <p:cNvPr id="6" name="Footer Placeholder 5"/>
          <p:cNvSpPr>
            <a:spLocks noGrp="1"/>
          </p:cNvSpPr>
          <p:nvPr>
            <p:ph type="ftr" sz="quarter" idx="11"/>
          </p:nvPr>
        </p:nvSpPr>
        <p:spPr/>
        <p:txBody>
          <a:bodyPr/>
          <a:lstStyle/>
          <a:p>
            <a:r>
              <a:rPr lang="en-US" smtClean="0"/>
              <a:t>CS660 - Advanced Information Assurance - UMassAmherst</a:t>
            </a:r>
            <a:endParaRPr lang="en-US"/>
          </a:p>
        </p:txBody>
      </p:sp>
      <p:sp>
        <p:nvSpPr>
          <p:cNvPr id="7" name="Slide Number Placeholder 6"/>
          <p:cNvSpPr>
            <a:spLocks noGrp="1"/>
          </p:cNvSpPr>
          <p:nvPr>
            <p:ph type="sldNum" sz="quarter" idx="12"/>
          </p:nvPr>
        </p:nvSpPr>
        <p:spPr/>
        <p:txBody>
          <a:bodyPr/>
          <a:lstStyle/>
          <a:p>
            <a:fld id="{74C0455A-0D12-454A-B9D4-B7E043501F69}" type="slidenum">
              <a:rPr lang="en-US" smtClean="0"/>
              <a:t>‹#›</a:t>
            </a:fld>
            <a:endParaRPr lang="en-US"/>
          </a:p>
        </p:txBody>
      </p:sp>
    </p:spTree>
    <p:extLst>
      <p:ext uri="{BB962C8B-B14F-4D97-AF65-F5344CB8AC3E}">
        <p14:creationId xmlns:p14="http://schemas.microsoft.com/office/powerpoint/2010/main" val="42092444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B1769-30A6-C648-ABFC-F661AACB65F4}" type="datetime1">
              <a:rPr lang="en-US" smtClean="0"/>
              <a:t>2/15/15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CS660 - Advanced Information Assurance - UMassAmherst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0455A-0D12-454A-B9D4-B7E043501F69}" type="slidenum">
              <a:rPr lang="en-US" smtClean="0"/>
              <a:t>‹#›</a:t>
            </a:fld>
            <a:endParaRPr lang="en-US"/>
          </a:p>
        </p:txBody>
      </p:sp>
    </p:spTree>
    <p:extLst>
      <p:ext uri="{BB962C8B-B14F-4D97-AF65-F5344CB8AC3E}">
        <p14:creationId xmlns:p14="http://schemas.microsoft.com/office/powerpoint/2010/main" val="9584910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3.gif"/><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17.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20.JPG"/><Relationship Id="rId8" Type="http://schemas.openxmlformats.org/officeDocument/2006/relationships/image" Target="../media/image17.png"/><Relationship Id="rId9" Type="http://schemas.openxmlformats.org/officeDocument/2006/relationships/image" Target="../media/image23.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oleObject" Target="../embeddings/oleObject5.bin"/><Relationship Id="rId13" Type="http://schemas.openxmlformats.org/officeDocument/2006/relationships/image" Target="../media/image31.emf"/><Relationship Id="rId14" Type="http://schemas.openxmlformats.org/officeDocument/2006/relationships/oleObject" Target="../embeddings/oleObject6.bin"/><Relationship Id="rId15" Type="http://schemas.openxmlformats.org/officeDocument/2006/relationships/image" Target="../media/image32.emf"/><Relationship Id="rId16" Type="http://schemas.openxmlformats.org/officeDocument/2006/relationships/oleObject" Target="../embeddings/oleObject7.bin"/><Relationship Id="rId17" Type="http://schemas.openxmlformats.org/officeDocument/2006/relationships/image" Target="../media/image21.JPG"/><Relationship Id="rId18" Type="http://schemas.openxmlformats.org/officeDocument/2006/relationships/image" Target="../media/image17.png"/><Relationship Id="rId19" Type="http://schemas.openxmlformats.org/officeDocument/2006/relationships/image" Target="../media/image25.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27.emf"/><Relationship Id="rId6" Type="http://schemas.openxmlformats.org/officeDocument/2006/relationships/oleObject" Target="../embeddings/oleObject2.bin"/><Relationship Id="rId7" Type="http://schemas.openxmlformats.org/officeDocument/2006/relationships/image" Target="../media/image28.emf"/><Relationship Id="rId8" Type="http://schemas.openxmlformats.org/officeDocument/2006/relationships/oleObject" Target="../embeddings/oleObject3.bin"/><Relationship Id="rId9" Type="http://schemas.openxmlformats.org/officeDocument/2006/relationships/image" Target="../media/image29.emf"/><Relationship Id="rId10"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0.JPG"/><Relationship Id="rId9" Type="http://schemas.openxmlformats.org/officeDocument/2006/relationships/image" Target="../media/image17.png"/><Relationship Id="rId10" Type="http://schemas.openxmlformats.org/officeDocument/2006/relationships/image" Target="../media/image23.gif"/><Relationship Id="rId11"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6.jpg"/><Relationship Id="rId7" Type="http://schemas.openxmlformats.org/officeDocument/2006/relationships/image" Target="../media/image17.png"/><Relationship Id="rId8"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1" Type="http://schemas.openxmlformats.org/officeDocument/2006/relationships/image" Target="../media/image10.jpg"/><Relationship Id="rId12"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16.jp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16.jp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438" y="2130425"/>
            <a:ext cx="8787990" cy="1470025"/>
          </a:xfrm>
        </p:spPr>
        <p:txBody>
          <a:bodyPr>
            <a:normAutofit fontScale="90000"/>
          </a:bodyPr>
          <a:lstStyle/>
          <a:p>
            <a:r>
              <a:rPr lang="en-US" sz="5400" dirty="0" smtClean="0"/>
              <a:t>Censorship Resistance: </a:t>
            </a:r>
            <a:br>
              <a:rPr lang="en-US" sz="5400" dirty="0" smtClean="0"/>
            </a:br>
            <a:r>
              <a:rPr lang="en-US" sz="5400" dirty="0" smtClean="0"/>
              <a:t>Decoy Routing</a:t>
            </a:r>
            <a:endParaRPr lang="en-US" sz="5400" dirty="0"/>
          </a:p>
        </p:txBody>
      </p:sp>
      <p:sp>
        <p:nvSpPr>
          <p:cNvPr id="3" name="Subtitle 2"/>
          <p:cNvSpPr>
            <a:spLocks noGrp="1"/>
          </p:cNvSpPr>
          <p:nvPr>
            <p:ph type="subTitle" idx="1"/>
          </p:nvPr>
        </p:nvSpPr>
        <p:spPr>
          <a:xfrm>
            <a:off x="898769" y="3886200"/>
            <a:ext cx="7170616" cy="1752600"/>
          </a:xfrm>
        </p:spPr>
        <p:txBody>
          <a:bodyPr>
            <a:normAutofit lnSpcReduction="10000"/>
          </a:bodyPr>
          <a:lstStyle/>
          <a:p>
            <a:r>
              <a:rPr lang="en-US" sz="3500" dirty="0" smtClean="0">
                <a:solidFill>
                  <a:schemeClr val="tx1"/>
                </a:solidFill>
                <a:latin typeface="Calibri"/>
                <a:cs typeface="Calibri"/>
              </a:rPr>
              <a:t>Amir </a:t>
            </a:r>
            <a:r>
              <a:rPr lang="en-US" sz="3500" dirty="0" err="1" smtClean="0">
                <a:solidFill>
                  <a:schemeClr val="tx1"/>
                </a:solidFill>
                <a:latin typeface="Calibri"/>
                <a:cs typeface="Calibri"/>
              </a:rPr>
              <a:t>Houmansadr</a:t>
            </a:r>
            <a:endParaRPr lang="en-US" sz="3500" dirty="0" smtClean="0">
              <a:solidFill>
                <a:schemeClr val="tx1"/>
              </a:solidFill>
              <a:latin typeface="Calibri"/>
              <a:cs typeface="Calibri"/>
            </a:endParaRPr>
          </a:p>
          <a:p>
            <a:r>
              <a:rPr lang="en-US" dirty="0" smtClean="0">
                <a:solidFill>
                  <a:schemeClr val="tx1"/>
                </a:solidFill>
                <a:latin typeface="Calibri"/>
                <a:cs typeface="Calibri"/>
              </a:rPr>
              <a:t>CS660: Advanced Information Assurance</a:t>
            </a:r>
          </a:p>
          <a:p>
            <a:r>
              <a:rPr lang="en-US" dirty="0" smtClean="0">
                <a:solidFill>
                  <a:schemeClr val="tx1"/>
                </a:solidFill>
                <a:latin typeface="Calibri"/>
                <a:cs typeface="Calibri"/>
              </a:rPr>
              <a:t>Spring 2015</a:t>
            </a:r>
          </a:p>
        </p:txBody>
      </p:sp>
      <p:pic>
        <p:nvPicPr>
          <p:cNvPr id="4" name="Picture 3" descr="cslogo1200x630.jpg"/>
          <p:cNvPicPr>
            <a:picLocks noChangeAspect="1"/>
          </p:cNvPicPr>
          <p:nvPr/>
        </p:nvPicPr>
        <p:blipFill rotWithShape="1">
          <a:blip r:embed="rId2">
            <a:extLst>
              <a:ext uri="{28A0092B-C50C-407E-A947-70E740481C1C}">
                <a14:useLocalDpi xmlns:a14="http://schemas.microsoft.com/office/drawing/2010/main" val="0"/>
              </a:ext>
            </a:extLst>
          </a:blip>
          <a:srcRect t="22620" b="23591"/>
          <a:stretch/>
        </p:blipFill>
        <p:spPr>
          <a:xfrm>
            <a:off x="2661925" y="5825103"/>
            <a:ext cx="3657600" cy="1032897"/>
          </a:xfrm>
          <a:prstGeom prst="rect">
            <a:avLst/>
          </a:prstGeom>
        </p:spPr>
      </p:pic>
      <p:sp>
        <p:nvSpPr>
          <p:cNvPr id="5" name="TextBox 4"/>
          <p:cNvSpPr txBox="1"/>
          <p:nvPr/>
        </p:nvSpPr>
        <p:spPr>
          <a:xfrm>
            <a:off x="2142049" y="1391067"/>
            <a:ext cx="4759837" cy="646331"/>
          </a:xfrm>
          <a:prstGeom prst="rect">
            <a:avLst/>
          </a:prstGeom>
          <a:solidFill>
            <a:schemeClr val="bg1">
              <a:lumMod val="85000"/>
            </a:schemeClr>
          </a:solidFill>
          <a:ln>
            <a:solidFill>
              <a:schemeClr val="tx1"/>
            </a:solidFill>
          </a:ln>
        </p:spPr>
        <p:txBody>
          <a:bodyPr wrap="none" rtlCol="0">
            <a:spAutoFit/>
          </a:bodyPr>
          <a:lstStyle/>
          <a:p>
            <a:pPr algn="ctr"/>
            <a:r>
              <a:rPr lang="en-US" dirty="0" smtClean="0"/>
              <a:t>Content may be borrowed from other resources. </a:t>
            </a:r>
          </a:p>
          <a:p>
            <a:pPr algn="ctr"/>
            <a:r>
              <a:rPr lang="en-US" dirty="0" smtClean="0"/>
              <a:t>See the last slide for acknowledgements!</a:t>
            </a:r>
            <a:endParaRPr lang="en-US" dirty="0"/>
          </a:p>
        </p:txBody>
      </p:sp>
    </p:spTree>
    <p:extLst>
      <p:ext uri="{BB962C8B-B14F-4D97-AF65-F5344CB8AC3E}">
        <p14:creationId xmlns:p14="http://schemas.microsoft.com/office/powerpoint/2010/main" val="6965349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Cirripede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6491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a:t>
            </a:r>
            <a:endParaRPr lang="en-US" dirty="0"/>
          </a:p>
        </p:txBody>
      </p:sp>
      <p:sp>
        <p:nvSpPr>
          <p:cNvPr id="3" name="Content Placeholder 2"/>
          <p:cNvSpPr>
            <a:spLocks noGrp="1"/>
          </p:cNvSpPr>
          <p:nvPr>
            <p:ph idx="1"/>
          </p:nvPr>
        </p:nvSpPr>
        <p:spPr>
          <a:xfrm>
            <a:off x="4949773" y="1600200"/>
            <a:ext cx="3737027" cy="4525963"/>
          </a:xfrm>
        </p:spPr>
        <p:txBody>
          <a:bodyPr>
            <a:normAutofit/>
          </a:bodyPr>
          <a:lstStyle/>
          <a:p>
            <a:r>
              <a:rPr lang="en-US" sz="2800" dirty="0" smtClean="0"/>
              <a:t>Warden ISP</a:t>
            </a:r>
          </a:p>
          <a:p>
            <a:pPr lvl="1"/>
            <a:r>
              <a:rPr lang="en-US" sz="2400" dirty="0" smtClean="0"/>
              <a:t>Monitor traffic</a:t>
            </a:r>
          </a:p>
          <a:p>
            <a:pPr lvl="1"/>
            <a:r>
              <a:rPr lang="en-US" sz="2400" dirty="0" smtClean="0"/>
              <a:t>Block arbitrarily</a:t>
            </a:r>
            <a:r>
              <a:rPr lang="en-US" sz="2800" dirty="0" smtClean="0"/>
              <a:t> </a:t>
            </a:r>
          </a:p>
          <a:p>
            <a:pPr lvl="1"/>
            <a:r>
              <a:rPr lang="en-US" sz="2400" dirty="0" smtClean="0"/>
              <a:t>Constraint: Do not degrade the usability of the Internet</a:t>
            </a:r>
          </a:p>
          <a:p>
            <a:pPr lvl="2"/>
            <a:r>
              <a:rPr lang="en-US" sz="2000" dirty="0" smtClean="0"/>
              <a:t>TLS is open</a:t>
            </a:r>
          </a:p>
          <a:p>
            <a:endParaRPr lang="en-US" sz="2800" dirty="0" smtClean="0"/>
          </a:p>
          <a:p>
            <a:endParaRPr lang="en-US" dirty="0"/>
          </a:p>
        </p:txBody>
      </p:sp>
      <p:sp>
        <p:nvSpPr>
          <p:cNvPr id="9" name="Slide Number Placeholder 8"/>
          <p:cNvSpPr>
            <a:spLocks noGrp="1"/>
          </p:cNvSpPr>
          <p:nvPr>
            <p:ph type="sldNum" sz="quarter" idx="12"/>
          </p:nvPr>
        </p:nvSpPr>
        <p:spPr/>
        <p:txBody>
          <a:bodyPr/>
          <a:lstStyle/>
          <a:p>
            <a:fld id="{737C9A5C-C673-0346-9F54-6388AF8F604D}" type="slidenum">
              <a:rPr lang="en-US" smtClean="0"/>
              <a:t>11</a:t>
            </a:fld>
            <a:endParaRPr lang="en-US"/>
          </a:p>
        </p:txBody>
      </p:sp>
      <p:pic>
        <p:nvPicPr>
          <p:cNvPr id="4" name="Picture 3"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39394"/>
            <a:ext cx="3424570" cy="2865223"/>
          </a:xfrm>
          <a:prstGeom prst="rect">
            <a:avLst/>
          </a:prstGeom>
        </p:spPr>
      </p:pic>
      <p:pic>
        <p:nvPicPr>
          <p:cNvPr id="5" name="Picture 4" descr="firewall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182" y="3094907"/>
            <a:ext cx="2688188" cy="1100002"/>
          </a:xfrm>
          <a:prstGeom prst="rect">
            <a:avLst/>
          </a:prstGeom>
        </p:spPr>
      </p:pic>
      <p:pic>
        <p:nvPicPr>
          <p:cNvPr id="6" name="Picture 5" descr="warde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456" y="2827388"/>
            <a:ext cx="869372" cy="869372"/>
          </a:xfrm>
          <a:prstGeom prst="rect">
            <a:avLst/>
          </a:prstGeom>
        </p:spPr>
      </p:pic>
      <p:pic>
        <p:nvPicPr>
          <p:cNvPr id="7" name="Picture 6" descr="MP90043315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799" y="4644384"/>
            <a:ext cx="1304058" cy="869372"/>
          </a:xfrm>
          <a:prstGeom prst="rect">
            <a:avLst/>
          </a:prstGeom>
        </p:spPr>
      </p:pic>
      <p:pic>
        <p:nvPicPr>
          <p:cNvPr id="8" name="Picture 7" descr="200235995-0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5436" y="1505618"/>
            <a:ext cx="964337" cy="964337"/>
          </a:xfrm>
          <a:prstGeom prst="rect">
            <a:avLst/>
          </a:prstGeom>
        </p:spPr>
      </p:pic>
      <p:cxnSp>
        <p:nvCxnSpPr>
          <p:cNvPr id="10" name="Straight Arrow Connector 9"/>
          <p:cNvCxnSpPr/>
          <p:nvPr/>
        </p:nvCxnSpPr>
        <p:spPr>
          <a:xfrm flipV="1">
            <a:off x="2096046" y="2268534"/>
            <a:ext cx="2009738" cy="2375850"/>
          </a:xfrm>
          <a:prstGeom prst="straightConnector1">
            <a:avLst/>
          </a:prstGeom>
          <a:ln w="82550">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70013" y="5366708"/>
            <a:ext cx="1042398" cy="369332"/>
          </a:xfrm>
          <a:prstGeom prst="rect">
            <a:avLst/>
          </a:prstGeom>
          <a:noFill/>
        </p:spPr>
        <p:txBody>
          <a:bodyPr wrap="none" rtlCol="0">
            <a:spAutoFit/>
          </a:bodyPr>
          <a:lstStyle/>
          <a:p>
            <a:r>
              <a:rPr lang="en-US" dirty="0" smtClean="0"/>
              <a:t>Client (C)</a:t>
            </a:r>
            <a:endParaRPr lang="en-US" dirty="0"/>
          </a:p>
        </p:txBody>
      </p:sp>
      <p:sp>
        <p:nvSpPr>
          <p:cNvPr id="12" name="TextBox 11"/>
          <p:cNvSpPr txBox="1"/>
          <p:nvPr/>
        </p:nvSpPr>
        <p:spPr>
          <a:xfrm>
            <a:off x="1661689" y="2823391"/>
            <a:ext cx="1274708" cy="369332"/>
          </a:xfrm>
          <a:prstGeom prst="rect">
            <a:avLst/>
          </a:prstGeom>
          <a:noFill/>
        </p:spPr>
        <p:txBody>
          <a:bodyPr wrap="none" rtlCol="0">
            <a:spAutoFit/>
          </a:bodyPr>
          <a:lstStyle/>
          <a:p>
            <a:r>
              <a:rPr lang="en-US" dirty="0" smtClean="0"/>
              <a:t>Warden ISP</a:t>
            </a:r>
            <a:endParaRPr lang="en-US" dirty="0"/>
          </a:p>
        </p:txBody>
      </p:sp>
      <p:sp>
        <p:nvSpPr>
          <p:cNvPr id="13" name="Footer Placeholder 1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21032852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p:cNvSpPr/>
          <p:nvPr/>
        </p:nvSpPr>
        <p:spPr>
          <a:xfrm rot="1380000">
            <a:off x="278672" y="-1561499"/>
            <a:ext cx="11200368" cy="7354782"/>
          </a:xfrm>
          <a:prstGeom prst="cloud">
            <a:avLst/>
          </a:prstGeom>
          <a:solidFill>
            <a:srgbClr val="CCFFCC">
              <a:alpha val="57000"/>
            </a:srgb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2777"/>
            <a:ext cx="3424570" cy="2865223"/>
          </a:xfrm>
          <a:prstGeom prst="rect">
            <a:avLst/>
          </a:prstGeom>
        </p:spPr>
      </p:pic>
      <p:pic>
        <p:nvPicPr>
          <p:cNvPr id="11" name="Picture 10" descr="MP9004331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74" y="5533833"/>
            <a:ext cx="1304058" cy="869372"/>
          </a:xfrm>
          <a:prstGeom prst="rect">
            <a:avLst/>
          </a:prstGeom>
        </p:spPr>
      </p:pic>
      <p:pic>
        <p:nvPicPr>
          <p:cNvPr id="14" name="Picture 13" descr="firewall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983" y="3848290"/>
            <a:ext cx="2688188" cy="1100002"/>
          </a:xfrm>
          <a:prstGeom prst="rect">
            <a:avLst/>
          </a:prstGeom>
        </p:spPr>
      </p:pic>
      <p:pic>
        <p:nvPicPr>
          <p:cNvPr id="15" name="Picture 14" descr="warde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257" y="3580771"/>
            <a:ext cx="869372" cy="869372"/>
          </a:xfrm>
          <a:prstGeom prst="rect">
            <a:avLst/>
          </a:prstGeom>
        </p:spPr>
      </p:pic>
      <p:pic>
        <p:nvPicPr>
          <p:cNvPr id="22" name="Picture 21" descr="web.gif"/>
          <p:cNvPicPr>
            <a:picLocks noChangeAspect="1"/>
          </p:cNvPicPr>
          <p:nvPr/>
        </p:nvPicPr>
        <p:blipFill rotWithShape="1">
          <a:blip r:embed="rId7">
            <a:extLst>
              <a:ext uri="{28A0092B-C50C-407E-A947-70E740481C1C}">
                <a14:useLocalDpi xmlns:a14="http://schemas.microsoft.com/office/drawing/2010/main" val="0"/>
              </a:ext>
            </a:extLst>
          </a:blip>
          <a:srcRect l="12328" t="8486" r="14611" b="11147"/>
          <a:stretch/>
        </p:blipFill>
        <p:spPr>
          <a:xfrm>
            <a:off x="6832600" y="455856"/>
            <a:ext cx="1358900" cy="1494790"/>
          </a:xfrm>
          <a:prstGeom prst="rect">
            <a:avLst/>
          </a:prstGeom>
          <a:ln w="63500">
            <a:solidFill>
              <a:schemeClr val="accent3">
                <a:lumMod val="75000"/>
              </a:schemeClr>
            </a:solidFill>
          </a:ln>
        </p:spPr>
      </p:pic>
      <p:sp>
        <p:nvSpPr>
          <p:cNvPr id="29" name="Freeform 28"/>
          <p:cNvSpPr/>
          <p:nvPr/>
        </p:nvSpPr>
        <p:spPr>
          <a:xfrm>
            <a:off x="3871520" y="2120539"/>
            <a:ext cx="3834531" cy="542523"/>
          </a:xfrm>
          <a:custGeom>
            <a:avLst/>
            <a:gdLst>
              <a:gd name="connsiteX0" fmla="*/ 0 w 3834531"/>
              <a:gd name="connsiteY0" fmla="*/ 517865 h 542523"/>
              <a:gd name="connsiteX1" fmla="*/ 1726155 w 3834531"/>
              <a:gd name="connsiteY1" fmla="*/ 47 h 542523"/>
              <a:gd name="connsiteX2" fmla="*/ 3834531 w 3834531"/>
              <a:gd name="connsiteY2" fmla="*/ 542523 h 542523"/>
            </a:gdLst>
            <a:ahLst/>
            <a:cxnLst>
              <a:cxn ang="0">
                <a:pos x="connsiteX0" y="connsiteY0"/>
              </a:cxn>
              <a:cxn ang="0">
                <a:pos x="connsiteX1" y="connsiteY1"/>
              </a:cxn>
              <a:cxn ang="0">
                <a:pos x="connsiteX2" y="connsiteY2"/>
              </a:cxn>
            </a:cxnLst>
            <a:rect l="l" t="t" r="r" b="b"/>
            <a:pathLst>
              <a:path w="3834531" h="542523">
                <a:moveTo>
                  <a:pt x="0" y="517865"/>
                </a:moveTo>
                <a:cubicBezTo>
                  <a:pt x="543533" y="256901"/>
                  <a:pt x="1087067" y="-4063"/>
                  <a:pt x="1726155" y="47"/>
                </a:cubicBezTo>
                <a:cubicBezTo>
                  <a:pt x="2365243" y="4157"/>
                  <a:pt x="3834531" y="542523"/>
                  <a:pt x="3834531" y="542523"/>
                </a:cubicBezTo>
              </a:path>
            </a:pathLst>
          </a:custGeom>
          <a:ln w="50800">
            <a:solidFill>
              <a:srgbClr val="008000"/>
            </a:solidFill>
            <a:prstDash val="sys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1428630" y="1010977"/>
            <a:ext cx="5352696" cy="4524739"/>
          </a:xfrm>
          <a:custGeom>
            <a:avLst/>
            <a:gdLst>
              <a:gd name="connsiteX0" fmla="*/ 0 w 5301763"/>
              <a:gd name="connsiteY0" fmla="*/ 4524739 h 4524739"/>
              <a:gd name="connsiteX1" fmla="*/ 2478266 w 5301763"/>
              <a:gd name="connsiteY1" fmla="*/ 1565782 h 4524739"/>
              <a:gd name="connsiteX2" fmla="*/ 5301763 w 5301763"/>
              <a:gd name="connsiteY2" fmla="*/ 0 h 4524739"/>
            </a:gdLst>
            <a:ahLst/>
            <a:cxnLst>
              <a:cxn ang="0">
                <a:pos x="connsiteX0" y="connsiteY0"/>
              </a:cxn>
              <a:cxn ang="0">
                <a:pos x="connsiteX1" y="connsiteY1"/>
              </a:cxn>
              <a:cxn ang="0">
                <a:pos x="connsiteX2" y="connsiteY2"/>
              </a:cxn>
            </a:cxnLst>
            <a:rect l="l" t="t" r="r" b="b"/>
            <a:pathLst>
              <a:path w="5301763" h="4524739">
                <a:moveTo>
                  <a:pt x="0" y="4524739"/>
                </a:moveTo>
                <a:cubicBezTo>
                  <a:pt x="797319" y="3422322"/>
                  <a:pt x="1594639" y="2319905"/>
                  <a:pt x="2478266" y="1565782"/>
                </a:cubicBezTo>
                <a:cubicBezTo>
                  <a:pt x="3361893" y="811659"/>
                  <a:pt x="5301763" y="0"/>
                  <a:pt x="5301763" y="0"/>
                </a:cubicBezTo>
              </a:path>
            </a:pathLst>
          </a:custGeom>
          <a:ln w="50800">
            <a:solidFill>
              <a:srgbClr val="008000"/>
            </a:solidFill>
            <a:headEnd type="stealth" w="lg" len="lg"/>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37C9A5C-C673-0346-9F54-6388AF8F604D}" type="slidenum">
              <a:rPr lang="en-US" smtClean="0"/>
              <a:t>12</a:t>
            </a:fld>
            <a:endParaRPr lang="en-US"/>
          </a:p>
        </p:txBody>
      </p:sp>
      <p:sp>
        <p:nvSpPr>
          <p:cNvPr id="4" name="Freeform 3"/>
          <p:cNvSpPr/>
          <p:nvPr/>
        </p:nvSpPr>
        <p:spPr>
          <a:xfrm>
            <a:off x="1600613" y="2897327"/>
            <a:ext cx="6071749" cy="2659191"/>
          </a:xfrm>
          <a:custGeom>
            <a:avLst/>
            <a:gdLst>
              <a:gd name="connsiteX0" fmla="*/ 0 w 6071749"/>
              <a:gd name="connsiteY0" fmla="*/ 2936719 h 2936719"/>
              <a:gd name="connsiteX1" fmla="*/ 1375734 w 6071749"/>
              <a:gd name="connsiteY1" fmla="*/ 1269764 h 2936719"/>
              <a:gd name="connsiteX2" fmla="*/ 3121858 w 6071749"/>
              <a:gd name="connsiteY2" fmla="*/ 39392 h 2936719"/>
              <a:gd name="connsiteX3" fmla="*/ 6071749 w 6071749"/>
              <a:gd name="connsiteY3" fmla="*/ 303988 h 2936719"/>
            </a:gdLst>
            <a:ahLst/>
            <a:cxnLst>
              <a:cxn ang="0">
                <a:pos x="connsiteX0" y="connsiteY0"/>
              </a:cxn>
              <a:cxn ang="0">
                <a:pos x="connsiteX1" y="connsiteY1"/>
              </a:cxn>
              <a:cxn ang="0">
                <a:pos x="connsiteX2" y="connsiteY2"/>
              </a:cxn>
              <a:cxn ang="0">
                <a:pos x="connsiteX3" y="connsiteY3"/>
              </a:cxn>
            </a:cxnLst>
            <a:rect l="l" t="t" r="r" b="b"/>
            <a:pathLst>
              <a:path w="6071749" h="2936719">
                <a:moveTo>
                  <a:pt x="0" y="2936719"/>
                </a:moveTo>
                <a:cubicBezTo>
                  <a:pt x="427712" y="2344685"/>
                  <a:pt x="855424" y="1752652"/>
                  <a:pt x="1375734" y="1269764"/>
                </a:cubicBezTo>
                <a:cubicBezTo>
                  <a:pt x="1896044" y="786876"/>
                  <a:pt x="2339189" y="200355"/>
                  <a:pt x="3121858" y="39392"/>
                </a:cubicBezTo>
                <a:cubicBezTo>
                  <a:pt x="3904527" y="-121571"/>
                  <a:pt x="5573487" y="259889"/>
                  <a:pt x="6071749" y="303988"/>
                </a:cubicBezTo>
              </a:path>
            </a:pathLst>
          </a:custGeom>
          <a:ln w="50800">
            <a:solidFill>
              <a:srgbClr val="FF0000"/>
            </a:solidFill>
            <a:headEnd type="stealth" w="lg" len="lg"/>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Multiply 15"/>
          <p:cNvSpPr/>
          <p:nvPr/>
        </p:nvSpPr>
        <p:spPr>
          <a:xfrm>
            <a:off x="2601611" y="3673446"/>
            <a:ext cx="822960" cy="822960"/>
          </a:xfrm>
          <a:prstGeom prst="mathMultiply">
            <a:avLst>
              <a:gd name="adj1" fmla="val 17090"/>
            </a:avLst>
          </a:prstGeom>
          <a:ln/>
        </p:spPr>
        <p:style>
          <a:lnRef idx="0">
            <a:schemeClr val="accent2"/>
          </a:lnRef>
          <a:fillRef idx="3">
            <a:schemeClr val="accent2"/>
          </a:fillRef>
          <a:effectRef idx="3">
            <a:schemeClr val="accent2"/>
          </a:effectRef>
          <a:fontRef idx="minor">
            <a:schemeClr val="lt1"/>
          </a:fontRef>
        </p:style>
        <p:txBody>
          <a:bodyPr/>
          <a:lstStyle/>
          <a:p>
            <a:endParaRPr lang="en-US"/>
          </a:p>
        </p:txBody>
      </p:sp>
      <p:sp>
        <p:nvSpPr>
          <p:cNvPr id="18" name="TextBox 17"/>
          <p:cNvSpPr txBox="1"/>
          <p:nvPr/>
        </p:nvSpPr>
        <p:spPr>
          <a:xfrm>
            <a:off x="5821419" y="6373340"/>
            <a:ext cx="1463562" cy="461665"/>
          </a:xfrm>
          <a:prstGeom prst="rect">
            <a:avLst/>
          </a:prstGeom>
          <a:noFill/>
        </p:spPr>
        <p:txBody>
          <a:bodyPr wrap="none" rtlCol="0">
            <a:spAutoFit/>
          </a:bodyPr>
          <a:lstStyle/>
          <a:p>
            <a:r>
              <a:rPr lang="en-US" sz="2400" b="1" dirty="0" smtClean="0"/>
              <a:t>Main idea</a:t>
            </a:r>
            <a:endParaRPr lang="en-US" sz="2400" b="1" dirty="0"/>
          </a:p>
        </p:txBody>
      </p:sp>
      <p:pic>
        <p:nvPicPr>
          <p:cNvPr id="3" name="Picture 2" descr="blocked-websit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5834" y="2327734"/>
            <a:ext cx="1368257" cy="1139186"/>
          </a:xfrm>
          <a:prstGeom prst="rect">
            <a:avLst/>
          </a:prstGeom>
          <a:ln w="73025">
            <a:solidFill>
              <a:srgbClr val="FF0000"/>
            </a:solidFill>
          </a:ln>
        </p:spPr>
      </p:pic>
      <p:sp>
        <p:nvSpPr>
          <p:cNvPr id="5" name="TextBox 4"/>
          <p:cNvSpPr txBox="1"/>
          <p:nvPr/>
        </p:nvSpPr>
        <p:spPr>
          <a:xfrm>
            <a:off x="6353972" y="57302"/>
            <a:ext cx="2332828" cy="369332"/>
          </a:xfrm>
          <a:prstGeom prst="rect">
            <a:avLst/>
          </a:prstGeom>
          <a:noFill/>
        </p:spPr>
        <p:txBody>
          <a:bodyPr wrap="none" rtlCol="0">
            <a:spAutoFit/>
          </a:bodyPr>
          <a:lstStyle/>
          <a:p>
            <a:r>
              <a:rPr lang="en-US" dirty="0" smtClean="0"/>
              <a:t>Overt Destination (OD)</a:t>
            </a:r>
            <a:endParaRPr lang="en-US" dirty="0"/>
          </a:p>
        </p:txBody>
      </p:sp>
      <p:sp>
        <p:nvSpPr>
          <p:cNvPr id="20" name="TextBox 19"/>
          <p:cNvSpPr txBox="1"/>
          <p:nvPr/>
        </p:nvSpPr>
        <p:spPr>
          <a:xfrm>
            <a:off x="6876242" y="3484778"/>
            <a:ext cx="2395044" cy="369332"/>
          </a:xfrm>
          <a:prstGeom prst="rect">
            <a:avLst/>
          </a:prstGeom>
          <a:noFill/>
        </p:spPr>
        <p:txBody>
          <a:bodyPr wrap="none" rtlCol="0">
            <a:spAutoFit/>
          </a:bodyPr>
          <a:lstStyle/>
          <a:p>
            <a:r>
              <a:rPr lang="en-US" smtClean="0"/>
              <a:t>Covert </a:t>
            </a:r>
            <a:r>
              <a:rPr lang="en-US" dirty="0" smtClean="0"/>
              <a:t>Destination (CD)</a:t>
            </a:r>
            <a:endParaRPr lang="en-US" dirty="0"/>
          </a:p>
        </p:txBody>
      </p:sp>
      <p:sp>
        <p:nvSpPr>
          <p:cNvPr id="6" name="TextBox 5"/>
          <p:cNvSpPr txBox="1"/>
          <p:nvPr/>
        </p:nvSpPr>
        <p:spPr>
          <a:xfrm>
            <a:off x="962526" y="6258566"/>
            <a:ext cx="312906" cy="369332"/>
          </a:xfrm>
          <a:prstGeom prst="rect">
            <a:avLst/>
          </a:prstGeom>
          <a:noFill/>
        </p:spPr>
        <p:txBody>
          <a:bodyPr wrap="none" rtlCol="0">
            <a:spAutoFit/>
          </a:bodyPr>
          <a:lstStyle/>
          <a:p>
            <a:r>
              <a:rPr lang="en-US" dirty="0" smtClean="0"/>
              <a:t>C</a:t>
            </a:r>
            <a:endParaRPr lang="en-US" dirty="0"/>
          </a:p>
        </p:txBody>
      </p:sp>
      <p:sp>
        <p:nvSpPr>
          <p:cNvPr id="7" name="Footer Placeholder 6"/>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2616381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checkerboard(across)">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4"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p:cNvSpPr/>
          <p:nvPr/>
        </p:nvSpPr>
        <p:spPr>
          <a:xfrm rot="1380000">
            <a:off x="278672" y="-1561499"/>
            <a:ext cx="11200368" cy="7354782"/>
          </a:xfrm>
          <a:prstGeom prst="cloud">
            <a:avLst/>
          </a:prstGeom>
          <a:solidFill>
            <a:srgbClr val="CCFFCC">
              <a:alpha val="57000"/>
            </a:srgb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2777"/>
            <a:ext cx="3424570" cy="2865223"/>
          </a:xfrm>
          <a:prstGeom prst="rect">
            <a:avLst/>
          </a:prstGeom>
        </p:spPr>
      </p:pic>
      <p:pic>
        <p:nvPicPr>
          <p:cNvPr id="11" name="Picture 10" descr="MP9004331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74" y="5533833"/>
            <a:ext cx="1304058" cy="869372"/>
          </a:xfrm>
          <a:prstGeom prst="rect">
            <a:avLst/>
          </a:prstGeom>
        </p:spPr>
      </p:pic>
      <p:pic>
        <p:nvPicPr>
          <p:cNvPr id="14" name="Picture 13" descr="firewall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983" y="3848290"/>
            <a:ext cx="2688188" cy="1100002"/>
          </a:xfrm>
          <a:prstGeom prst="rect">
            <a:avLst/>
          </a:prstGeom>
        </p:spPr>
      </p:pic>
      <p:pic>
        <p:nvPicPr>
          <p:cNvPr id="15" name="Picture 14" descr="warde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257" y="3580771"/>
            <a:ext cx="869372" cy="869372"/>
          </a:xfrm>
          <a:prstGeom prst="rect">
            <a:avLst/>
          </a:prstGeom>
        </p:spPr>
      </p:pic>
      <p:grpSp>
        <p:nvGrpSpPr>
          <p:cNvPr id="36" name="Group 35"/>
          <p:cNvGrpSpPr/>
          <p:nvPr/>
        </p:nvGrpSpPr>
        <p:grpSpPr>
          <a:xfrm>
            <a:off x="2563992" y="1594106"/>
            <a:ext cx="2952292" cy="2470084"/>
            <a:chOff x="2563992" y="1594106"/>
            <a:chExt cx="2952292" cy="2470084"/>
          </a:xfrm>
        </p:grpSpPr>
        <p:pic>
          <p:nvPicPr>
            <p:cNvPr id="24" name="Picture 23"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92" y="1594106"/>
              <a:ext cx="2952292" cy="2470084"/>
            </a:xfrm>
            <a:prstGeom prst="rect">
              <a:avLst/>
            </a:prstGeom>
          </p:spPr>
        </p:pic>
        <p:sp>
          <p:nvSpPr>
            <p:cNvPr id="23" name="TextBox 22"/>
            <p:cNvSpPr txBox="1"/>
            <p:nvPr/>
          </p:nvSpPr>
          <p:spPr>
            <a:xfrm>
              <a:off x="3780171" y="3527453"/>
              <a:ext cx="1031051" cy="369332"/>
            </a:xfrm>
            <a:prstGeom prst="rect">
              <a:avLst/>
            </a:prstGeom>
            <a:noFill/>
          </p:spPr>
          <p:txBody>
            <a:bodyPr wrap="none" rtlCol="0">
              <a:spAutoFit/>
            </a:bodyPr>
            <a:lstStyle/>
            <a:p>
              <a:r>
                <a:rPr lang="en-US" dirty="0" smtClean="0"/>
                <a:t>Good ISP</a:t>
              </a:r>
              <a:endParaRPr lang="en-US" dirty="0"/>
            </a:p>
          </p:txBody>
        </p:sp>
      </p:grpSp>
      <p:pic>
        <p:nvPicPr>
          <p:cNvPr id="10" name="Picture 9"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631" y="2689620"/>
            <a:ext cx="952080" cy="699779"/>
          </a:xfrm>
          <a:prstGeom prst="rect">
            <a:avLst/>
          </a:prstGeom>
        </p:spPr>
      </p:pic>
      <p:sp>
        <p:nvSpPr>
          <p:cNvPr id="2" name="TextBox 1"/>
          <p:cNvSpPr txBox="1"/>
          <p:nvPr/>
        </p:nvSpPr>
        <p:spPr>
          <a:xfrm>
            <a:off x="4737100" y="6373340"/>
            <a:ext cx="3019426" cy="461665"/>
          </a:xfrm>
          <a:prstGeom prst="rect">
            <a:avLst/>
          </a:prstGeom>
          <a:noFill/>
        </p:spPr>
        <p:txBody>
          <a:bodyPr wrap="none" rtlCol="0">
            <a:spAutoFit/>
          </a:bodyPr>
          <a:lstStyle/>
          <a:p>
            <a:r>
              <a:rPr lang="en-US" sz="2400" b="1" dirty="0" err="1" smtClean="0"/>
              <a:t>Cirripede</a:t>
            </a:r>
            <a:r>
              <a:rPr lang="en-US" sz="2400" b="1" dirty="0" smtClean="0"/>
              <a:t> Architecture </a:t>
            </a:r>
            <a:endParaRPr lang="en-US" sz="2400" b="1" dirty="0"/>
          </a:p>
        </p:txBody>
      </p:sp>
      <p:grpSp>
        <p:nvGrpSpPr>
          <p:cNvPr id="43" name="Group 42"/>
          <p:cNvGrpSpPr/>
          <p:nvPr/>
        </p:nvGrpSpPr>
        <p:grpSpPr>
          <a:xfrm>
            <a:off x="916149" y="-88900"/>
            <a:ext cx="2393466" cy="1553584"/>
            <a:chOff x="2373492" y="-88900"/>
            <a:chExt cx="2393466" cy="1553584"/>
          </a:xfrm>
        </p:grpSpPr>
        <p:pic>
          <p:nvPicPr>
            <p:cNvPr id="13" name="Picture 12" descr="MC90043161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9235" y="228600"/>
              <a:ext cx="1236084" cy="1236084"/>
            </a:xfrm>
            <a:prstGeom prst="rect">
              <a:avLst/>
            </a:prstGeom>
            <a:scene3d>
              <a:camera prst="orthographicFront">
                <a:rot lat="0" lon="10800000" rev="0"/>
              </a:camera>
              <a:lightRig rig="threePt" dir="t"/>
            </a:scene3d>
          </p:spPr>
        </p:pic>
        <p:sp>
          <p:nvSpPr>
            <p:cNvPr id="3" name="TextBox 2"/>
            <p:cNvSpPr txBox="1"/>
            <p:nvPr/>
          </p:nvSpPr>
          <p:spPr>
            <a:xfrm>
              <a:off x="2373492" y="-88900"/>
              <a:ext cx="2393466" cy="369332"/>
            </a:xfrm>
            <a:prstGeom prst="rect">
              <a:avLst/>
            </a:prstGeom>
            <a:noFill/>
          </p:spPr>
          <p:txBody>
            <a:bodyPr wrap="none" rtlCol="0">
              <a:spAutoFit/>
            </a:bodyPr>
            <a:lstStyle/>
            <a:p>
              <a:r>
                <a:rPr lang="en-US" dirty="0" smtClean="0"/>
                <a:t>Registration Server (RS)</a:t>
              </a:r>
              <a:endParaRPr lang="en-US" dirty="0"/>
            </a:p>
          </p:txBody>
        </p:sp>
      </p:grpSp>
      <p:sp>
        <p:nvSpPr>
          <p:cNvPr id="9" name="Slide Number Placeholder 8"/>
          <p:cNvSpPr>
            <a:spLocks noGrp="1"/>
          </p:cNvSpPr>
          <p:nvPr>
            <p:ph type="sldNum" sz="quarter" idx="12"/>
          </p:nvPr>
        </p:nvSpPr>
        <p:spPr/>
        <p:txBody>
          <a:bodyPr/>
          <a:lstStyle/>
          <a:p>
            <a:fld id="{737C9A5C-C673-0346-9F54-6388AF8F604D}" type="slidenum">
              <a:rPr lang="en-US" smtClean="0"/>
              <a:t>13</a:t>
            </a:fld>
            <a:endParaRPr lang="en-US"/>
          </a:p>
        </p:txBody>
      </p:sp>
      <p:grpSp>
        <p:nvGrpSpPr>
          <p:cNvPr id="37" name="Group 36"/>
          <p:cNvGrpSpPr/>
          <p:nvPr/>
        </p:nvGrpSpPr>
        <p:grpSpPr>
          <a:xfrm>
            <a:off x="6553200" y="3263202"/>
            <a:ext cx="1433844" cy="2125970"/>
            <a:chOff x="4919222" y="3541028"/>
            <a:chExt cx="1433844" cy="2125970"/>
          </a:xfrm>
        </p:grpSpPr>
        <p:pic>
          <p:nvPicPr>
            <p:cNvPr id="26" name="Picture 25" descr="serv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2967" y="4089325"/>
              <a:ext cx="1023355" cy="1577673"/>
            </a:xfrm>
            <a:prstGeom prst="rect">
              <a:avLst/>
            </a:prstGeom>
          </p:spPr>
        </p:pic>
        <p:sp>
          <p:nvSpPr>
            <p:cNvPr id="27" name="TextBox 26"/>
            <p:cNvSpPr txBox="1"/>
            <p:nvPr/>
          </p:nvSpPr>
          <p:spPr>
            <a:xfrm>
              <a:off x="4919222" y="3541028"/>
              <a:ext cx="1433844" cy="646331"/>
            </a:xfrm>
            <a:prstGeom prst="rect">
              <a:avLst/>
            </a:prstGeom>
            <a:noFill/>
          </p:spPr>
          <p:txBody>
            <a:bodyPr wrap="none" rtlCol="0">
              <a:spAutoFit/>
            </a:bodyPr>
            <a:lstStyle/>
            <a:p>
              <a:pPr algn="ctr"/>
              <a:r>
                <a:rPr lang="en-US" dirty="0" err="1" smtClean="0"/>
                <a:t>Cirripede’s</a:t>
              </a:r>
              <a:endParaRPr lang="en-US" dirty="0" smtClean="0"/>
            </a:p>
            <a:p>
              <a:pPr algn="ctr"/>
              <a:r>
                <a:rPr lang="en-US" dirty="0" smtClean="0"/>
                <a:t>Service Proxy</a:t>
              </a:r>
              <a:endParaRPr lang="en-US" dirty="0"/>
            </a:p>
          </p:txBody>
        </p:sp>
      </p:grpSp>
      <p:cxnSp>
        <p:nvCxnSpPr>
          <p:cNvPr id="30" name="Straight Arrow Connector 29"/>
          <p:cNvCxnSpPr/>
          <p:nvPr/>
        </p:nvCxnSpPr>
        <p:spPr>
          <a:xfrm>
            <a:off x="5059069" y="3580771"/>
            <a:ext cx="1867876" cy="1057069"/>
          </a:xfrm>
          <a:prstGeom prst="straightConnector1">
            <a:avLst/>
          </a:prstGeom>
          <a:ln w="127000">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563992" y="701180"/>
            <a:ext cx="745623" cy="1164222"/>
          </a:xfrm>
          <a:prstGeom prst="straightConnector1">
            <a:avLst/>
          </a:prstGeom>
          <a:ln w="127000">
            <a:headEnd type="arrow" w="med" len="sm"/>
            <a:tailEnd type="arrow" w="med" len="sm"/>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962526" y="6258566"/>
            <a:ext cx="312906" cy="369332"/>
          </a:xfrm>
          <a:prstGeom prst="rect">
            <a:avLst/>
          </a:prstGeom>
          <a:noFill/>
        </p:spPr>
        <p:txBody>
          <a:bodyPr wrap="none" rtlCol="0">
            <a:spAutoFit/>
          </a:bodyPr>
          <a:lstStyle/>
          <a:p>
            <a:r>
              <a:rPr lang="en-US" dirty="0" smtClean="0"/>
              <a:t>C</a:t>
            </a:r>
            <a:endParaRPr lang="en-US" dirty="0"/>
          </a:p>
        </p:txBody>
      </p:sp>
      <p:sp>
        <p:nvSpPr>
          <p:cNvPr id="4" name="TextBox 3"/>
          <p:cNvSpPr txBox="1"/>
          <p:nvPr/>
        </p:nvSpPr>
        <p:spPr>
          <a:xfrm>
            <a:off x="2963230" y="2127934"/>
            <a:ext cx="1827882" cy="646331"/>
          </a:xfrm>
          <a:prstGeom prst="rect">
            <a:avLst/>
          </a:prstGeom>
          <a:noFill/>
        </p:spPr>
        <p:txBody>
          <a:bodyPr wrap="none" rtlCol="0">
            <a:spAutoFit/>
          </a:bodyPr>
          <a:lstStyle/>
          <a:p>
            <a:pPr algn="ctr"/>
            <a:r>
              <a:rPr lang="en-US" dirty="0" smtClean="0"/>
              <a:t>Deflecting Router </a:t>
            </a:r>
          </a:p>
          <a:p>
            <a:pPr algn="ctr"/>
            <a:r>
              <a:rPr lang="en-US" dirty="0" smtClean="0"/>
              <a:t>(DR)</a:t>
            </a:r>
            <a:endParaRPr lang="en-US" dirty="0"/>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782524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checkerboard(across)">
                                      <p:cBhvr>
                                        <p:cTn id="12" dur="500"/>
                                        <p:tgtEl>
                                          <p:spTgt spid="30"/>
                                        </p:tgtEl>
                                      </p:cBhvr>
                                    </p:animEffect>
                                  </p:childTnLst>
                                </p:cTn>
                              </p:par>
                              <p:par>
                                <p:cTn id="13" presetID="5" presetClass="entr" presetSubtype="1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checkerboard(across)">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p:cNvSpPr/>
          <p:nvPr/>
        </p:nvSpPr>
        <p:spPr>
          <a:xfrm rot="1380000">
            <a:off x="278672" y="-1561499"/>
            <a:ext cx="11200368" cy="7354782"/>
          </a:xfrm>
          <a:prstGeom prst="cloud">
            <a:avLst/>
          </a:prstGeom>
          <a:solidFill>
            <a:srgbClr val="CCFFCC">
              <a:alpha val="57000"/>
            </a:srgb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2777"/>
            <a:ext cx="3424570" cy="2865223"/>
          </a:xfrm>
          <a:prstGeom prst="rect">
            <a:avLst/>
          </a:prstGeom>
        </p:spPr>
      </p:pic>
      <p:pic>
        <p:nvPicPr>
          <p:cNvPr id="11" name="Picture 10" descr="MP9004331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74" y="5533833"/>
            <a:ext cx="1304058" cy="869372"/>
          </a:xfrm>
          <a:prstGeom prst="rect">
            <a:avLst/>
          </a:prstGeom>
        </p:spPr>
      </p:pic>
      <p:pic>
        <p:nvPicPr>
          <p:cNvPr id="13" name="Picture 12" descr="MC9004316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235" y="228600"/>
            <a:ext cx="1236084" cy="1236084"/>
          </a:xfrm>
          <a:prstGeom prst="rect">
            <a:avLst/>
          </a:prstGeom>
          <a:scene3d>
            <a:camera prst="orthographicFront">
              <a:rot lat="0" lon="10800000" rev="0"/>
            </a:camera>
            <a:lightRig rig="threePt" dir="t"/>
          </a:scene3d>
        </p:spPr>
      </p:pic>
      <p:pic>
        <p:nvPicPr>
          <p:cNvPr id="14" name="Picture 13" descr="firewall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983" y="3848290"/>
            <a:ext cx="2688188" cy="1100002"/>
          </a:xfrm>
          <a:prstGeom prst="rect">
            <a:avLst/>
          </a:prstGeom>
        </p:spPr>
      </p:pic>
      <p:pic>
        <p:nvPicPr>
          <p:cNvPr id="15" name="Picture 14" descr="warde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257" y="3580771"/>
            <a:ext cx="869372" cy="869372"/>
          </a:xfrm>
          <a:prstGeom prst="rect">
            <a:avLst/>
          </a:prstGeom>
        </p:spPr>
      </p:pic>
      <p:pic>
        <p:nvPicPr>
          <p:cNvPr id="24" name="Picture 23"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92" y="1594106"/>
            <a:ext cx="2952292" cy="2470084"/>
          </a:xfrm>
          <a:prstGeom prst="rect">
            <a:avLst/>
          </a:prstGeom>
        </p:spPr>
      </p:pic>
      <p:pic>
        <p:nvPicPr>
          <p:cNvPr id="10" name="Picture 9" descr="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3631" y="2689620"/>
            <a:ext cx="952080" cy="699779"/>
          </a:xfrm>
          <a:prstGeom prst="rect">
            <a:avLst/>
          </a:prstGeom>
        </p:spPr>
      </p:pic>
      <p:sp>
        <p:nvSpPr>
          <p:cNvPr id="2" name="TextBox 1"/>
          <p:cNvSpPr txBox="1"/>
          <p:nvPr/>
        </p:nvSpPr>
        <p:spPr>
          <a:xfrm>
            <a:off x="4737100" y="6373340"/>
            <a:ext cx="2546490" cy="461665"/>
          </a:xfrm>
          <a:prstGeom prst="rect">
            <a:avLst/>
          </a:prstGeom>
          <a:noFill/>
        </p:spPr>
        <p:txBody>
          <a:bodyPr wrap="none" rtlCol="0">
            <a:spAutoFit/>
          </a:bodyPr>
          <a:lstStyle/>
          <a:p>
            <a:r>
              <a:rPr lang="en-US" sz="2400" b="1" dirty="0" smtClean="0"/>
              <a:t>Client Registration</a:t>
            </a:r>
            <a:endParaRPr lang="en-US" sz="2400" b="1" dirty="0"/>
          </a:p>
        </p:txBody>
      </p:sp>
      <p:sp>
        <p:nvSpPr>
          <p:cNvPr id="3" name="TextBox 2"/>
          <p:cNvSpPr txBox="1"/>
          <p:nvPr/>
        </p:nvSpPr>
        <p:spPr>
          <a:xfrm>
            <a:off x="2373492" y="-88900"/>
            <a:ext cx="2393466" cy="369332"/>
          </a:xfrm>
          <a:prstGeom prst="rect">
            <a:avLst/>
          </a:prstGeom>
          <a:noFill/>
        </p:spPr>
        <p:txBody>
          <a:bodyPr wrap="none" rtlCol="0">
            <a:spAutoFit/>
          </a:bodyPr>
          <a:lstStyle/>
          <a:p>
            <a:r>
              <a:rPr lang="en-US" dirty="0" smtClean="0"/>
              <a:t>Registration Server (RS)</a:t>
            </a:r>
            <a:endParaRPr lang="en-US" dirty="0"/>
          </a:p>
        </p:txBody>
      </p:sp>
      <p:sp>
        <p:nvSpPr>
          <p:cNvPr id="4" name="Freeform 3"/>
          <p:cNvSpPr/>
          <p:nvPr/>
        </p:nvSpPr>
        <p:spPr>
          <a:xfrm>
            <a:off x="1397000" y="723900"/>
            <a:ext cx="5397500" cy="4787900"/>
          </a:xfrm>
          <a:custGeom>
            <a:avLst/>
            <a:gdLst>
              <a:gd name="connsiteX0" fmla="*/ 0 w 5397500"/>
              <a:gd name="connsiteY0" fmla="*/ 4787900 h 4787900"/>
              <a:gd name="connsiteX1" fmla="*/ 2108200 w 5397500"/>
              <a:gd name="connsiteY1" fmla="*/ 2120900 h 4787900"/>
              <a:gd name="connsiteX2" fmla="*/ 5397500 w 5397500"/>
              <a:gd name="connsiteY2" fmla="*/ 0 h 4787900"/>
            </a:gdLst>
            <a:ahLst/>
            <a:cxnLst>
              <a:cxn ang="0">
                <a:pos x="connsiteX0" y="connsiteY0"/>
              </a:cxn>
              <a:cxn ang="0">
                <a:pos x="connsiteX1" y="connsiteY1"/>
              </a:cxn>
              <a:cxn ang="0">
                <a:pos x="connsiteX2" y="connsiteY2"/>
              </a:cxn>
            </a:cxnLst>
            <a:rect l="l" t="t" r="r" b="b"/>
            <a:pathLst>
              <a:path w="5397500" h="4787900">
                <a:moveTo>
                  <a:pt x="0" y="4787900"/>
                </a:moveTo>
                <a:cubicBezTo>
                  <a:pt x="604308" y="3853391"/>
                  <a:pt x="1208617" y="2918883"/>
                  <a:pt x="2108200" y="2120900"/>
                </a:cubicBezTo>
                <a:cubicBezTo>
                  <a:pt x="3007783" y="1322917"/>
                  <a:pt x="5397500" y="0"/>
                  <a:pt x="5397500" y="0"/>
                </a:cubicBezTo>
              </a:path>
            </a:pathLst>
          </a:custGeom>
          <a:ln w="50800">
            <a:headEnd type="none"/>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Freeform 4"/>
          <p:cNvSpPr/>
          <p:nvPr/>
        </p:nvSpPr>
        <p:spPr>
          <a:xfrm>
            <a:off x="1422400" y="1917700"/>
            <a:ext cx="5372100" cy="3606800"/>
          </a:xfrm>
          <a:custGeom>
            <a:avLst/>
            <a:gdLst>
              <a:gd name="connsiteX0" fmla="*/ 0 w 5372100"/>
              <a:gd name="connsiteY0" fmla="*/ 3606800 h 3606800"/>
              <a:gd name="connsiteX1" fmla="*/ 2133600 w 5372100"/>
              <a:gd name="connsiteY1" fmla="*/ 939800 h 3606800"/>
              <a:gd name="connsiteX2" fmla="*/ 5372100 w 5372100"/>
              <a:gd name="connsiteY2" fmla="*/ 0 h 3606800"/>
            </a:gdLst>
            <a:ahLst/>
            <a:cxnLst>
              <a:cxn ang="0">
                <a:pos x="connsiteX0" y="connsiteY0"/>
              </a:cxn>
              <a:cxn ang="0">
                <a:pos x="connsiteX1" y="connsiteY1"/>
              </a:cxn>
              <a:cxn ang="0">
                <a:pos x="connsiteX2" y="connsiteY2"/>
              </a:cxn>
            </a:cxnLst>
            <a:rect l="l" t="t" r="r" b="b"/>
            <a:pathLst>
              <a:path w="5372100" h="3606800">
                <a:moveTo>
                  <a:pt x="0" y="3606800"/>
                </a:moveTo>
                <a:cubicBezTo>
                  <a:pt x="619125" y="2573866"/>
                  <a:pt x="1238250" y="1540933"/>
                  <a:pt x="2133600" y="939800"/>
                </a:cubicBezTo>
                <a:cubicBezTo>
                  <a:pt x="3028950" y="338667"/>
                  <a:pt x="5372100" y="0"/>
                  <a:pt x="5372100" y="0"/>
                </a:cubicBezTo>
              </a:path>
            </a:pathLst>
          </a:custGeom>
          <a:ln w="50800">
            <a:headEnd type="none"/>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1447800" y="2838360"/>
            <a:ext cx="5143500" cy="2648040"/>
          </a:xfrm>
          <a:custGeom>
            <a:avLst/>
            <a:gdLst>
              <a:gd name="connsiteX0" fmla="*/ 0 w 5143500"/>
              <a:gd name="connsiteY0" fmla="*/ 2648040 h 2648040"/>
              <a:gd name="connsiteX1" fmla="*/ 2032000 w 5143500"/>
              <a:gd name="connsiteY1" fmla="*/ 95340 h 2648040"/>
              <a:gd name="connsiteX2" fmla="*/ 5143500 w 5143500"/>
              <a:gd name="connsiteY2" fmla="*/ 501740 h 2648040"/>
            </a:gdLst>
            <a:ahLst/>
            <a:cxnLst>
              <a:cxn ang="0">
                <a:pos x="connsiteX0" y="connsiteY0"/>
              </a:cxn>
              <a:cxn ang="0">
                <a:pos x="connsiteX1" y="connsiteY1"/>
              </a:cxn>
              <a:cxn ang="0">
                <a:pos x="connsiteX2" y="connsiteY2"/>
              </a:cxn>
            </a:cxnLst>
            <a:rect l="l" t="t" r="r" b="b"/>
            <a:pathLst>
              <a:path w="5143500" h="2648040">
                <a:moveTo>
                  <a:pt x="0" y="2648040"/>
                </a:moveTo>
                <a:cubicBezTo>
                  <a:pt x="587375" y="1550548"/>
                  <a:pt x="1174750" y="453057"/>
                  <a:pt x="2032000" y="95340"/>
                </a:cubicBezTo>
                <a:cubicBezTo>
                  <a:pt x="2889250" y="-262377"/>
                  <a:pt x="5143500" y="501740"/>
                  <a:pt x="5143500" y="501740"/>
                </a:cubicBezTo>
              </a:path>
            </a:pathLst>
          </a:custGeom>
          <a:ln w="50800">
            <a:headEnd type="none"/>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Up-Down Arrow 6"/>
          <p:cNvSpPr/>
          <p:nvPr/>
        </p:nvSpPr>
        <p:spPr>
          <a:xfrm>
            <a:off x="3410855" y="1309624"/>
            <a:ext cx="242316" cy="137999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80171" y="3527453"/>
            <a:ext cx="1031051" cy="369332"/>
          </a:xfrm>
          <a:prstGeom prst="rect">
            <a:avLst/>
          </a:prstGeom>
          <a:noFill/>
        </p:spPr>
        <p:txBody>
          <a:bodyPr wrap="none" rtlCol="0">
            <a:spAutoFit/>
          </a:bodyPr>
          <a:lstStyle/>
          <a:p>
            <a:r>
              <a:rPr lang="en-US" dirty="0" smtClean="0"/>
              <a:t>Good ISP</a:t>
            </a:r>
            <a:endParaRPr lang="en-US" dirty="0"/>
          </a:p>
        </p:txBody>
      </p:sp>
      <p:sp>
        <p:nvSpPr>
          <p:cNvPr id="8" name="Vertical Scroll 7"/>
          <p:cNvSpPr/>
          <p:nvPr/>
        </p:nvSpPr>
        <p:spPr>
          <a:xfrm>
            <a:off x="4195319" y="2285292"/>
            <a:ext cx="1033272" cy="11430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227876" y="2466854"/>
            <a:ext cx="1065091" cy="369332"/>
          </a:xfrm>
          <a:prstGeom prst="rect">
            <a:avLst/>
          </a:prstGeom>
          <a:noFill/>
        </p:spPr>
        <p:txBody>
          <a:bodyPr wrap="square" rtlCol="0">
            <a:spAutoFit/>
          </a:bodyPr>
          <a:lstStyle/>
          <a:p>
            <a:r>
              <a:rPr lang="en-US" dirty="0" smtClean="0"/>
              <a:t>Client IP</a:t>
            </a:r>
            <a:endParaRPr lang="en-US" dirty="0"/>
          </a:p>
        </p:txBody>
      </p:sp>
      <p:sp>
        <p:nvSpPr>
          <p:cNvPr id="9" name="Slide Number Placeholder 8"/>
          <p:cNvSpPr>
            <a:spLocks noGrp="1"/>
          </p:cNvSpPr>
          <p:nvPr>
            <p:ph type="sldNum" sz="quarter" idx="12"/>
          </p:nvPr>
        </p:nvSpPr>
        <p:spPr/>
        <p:txBody>
          <a:bodyPr/>
          <a:lstStyle/>
          <a:p>
            <a:fld id="{737C9A5C-C673-0346-9F54-6388AF8F604D}" type="slidenum">
              <a:rPr lang="en-US" smtClean="0"/>
              <a:t>14</a:t>
            </a:fld>
            <a:endParaRPr lang="en-US"/>
          </a:p>
        </p:txBody>
      </p:sp>
      <p:pic>
        <p:nvPicPr>
          <p:cNvPr id="26" name="Picture 25" descr="web.gif"/>
          <p:cNvPicPr>
            <a:picLocks noChangeAspect="1"/>
          </p:cNvPicPr>
          <p:nvPr/>
        </p:nvPicPr>
        <p:blipFill rotWithShape="1">
          <a:blip r:embed="rId9">
            <a:extLst>
              <a:ext uri="{28A0092B-C50C-407E-A947-70E740481C1C}">
                <a14:useLocalDpi xmlns:a14="http://schemas.microsoft.com/office/drawing/2010/main" val="0"/>
              </a:ext>
            </a:extLst>
          </a:blip>
          <a:srcRect l="12328" t="8486" r="14611" b="11147"/>
          <a:stretch/>
        </p:blipFill>
        <p:spPr>
          <a:xfrm>
            <a:off x="6845969" y="290830"/>
            <a:ext cx="787400" cy="866140"/>
          </a:xfrm>
          <a:prstGeom prst="rect">
            <a:avLst/>
          </a:prstGeom>
          <a:ln w="63500">
            <a:solidFill>
              <a:schemeClr val="accent3">
                <a:lumMod val="75000"/>
              </a:schemeClr>
            </a:solidFill>
          </a:ln>
        </p:spPr>
      </p:pic>
      <p:pic>
        <p:nvPicPr>
          <p:cNvPr id="27" name="Picture 26" descr="web.gif"/>
          <p:cNvPicPr>
            <a:picLocks noChangeAspect="1"/>
          </p:cNvPicPr>
          <p:nvPr/>
        </p:nvPicPr>
        <p:blipFill rotWithShape="1">
          <a:blip r:embed="rId9">
            <a:extLst>
              <a:ext uri="{28A0092B-C50C-407E-A947-70E740481C1C}">
                <a14:useLocalDpi xmlns:a14="http://schemas.microsoft.com/office/drawing/2010/main" val="0"/>
              </a:ext>
            </a:extLst>
          </a:blip>
          <a:srcRect l="12328" t="8486" r="14611" b="11147"/>
          <a:stretch/>
        </p:blipFill>
        <p:spPr>
          <a:xfrm>
            <a:off x="6847305" y="1552178"/>
            <a:ext cx="787400" cy="866140"/>
          </a:xfrm>
          <a:prstGeom prst="rect">
            <a:avLst/>
          </a:prstGeom>
          <a:ln w="63500">
            <a:solidFill>
              <a:schemeClr val="accent3">
                <a:lumMod val="75000"/>
              </a:schemeClr>
            </a:solidFill>
          </a:ln>
        </p:spPr>
      </p:pic>
      <p:pic>
        <p:nvPicPr>
          <p:cNvPr id="28" name="Picture 27" descr="web.gif"/>
          <p:cNvPicPr>
            <a:picLocks noChangeAspect="1"/>
          </p:cNvPicPr>
          <p:nvPr/>
        </p:nvPicPr>
        <p:blipFill rotWithShape="1">
          <a:blip r:embed="rId9">
            <a:extLst>
              <a:ext uri="{28A0092B-C50C-407E-A947-70E740481C1C}">
                <a14:useLocalDpi xmlns:a14="http://schemas.microsoft.com/office/drawing/2010/main" val="0"/>
              </a:ext>
            </a:extLst>
          </a:blip>
          <a:srcRect l="12328" t="8486" r="14611" b="11147"/>
          <a:stretch/>
        </p:blipFill>
        <p:spPr>
          <a:xfrm>
            <a:off x="6620043" y="2838360"/>
            <a:ext cx="787400" cy="866140"/>
          </a:xfrm>
          <a:prstGeom prst="rect">
            <a:avLst/>
          </a:prstGeom>
          <a:ln w="63500">
            <a:solidFill>
              <a:schemeClr val="accent3">
                <a:lumMod val="75000"/>
              </a:schemeClr>
            </a:solidFill>
          </a:ln>
        </p:spPr>
      </p:pic>
      <p:sp>
        <p:nvSpPr>
          <p:cNvPr id="29" name="TextBox 28"/>
          <p:cNvSpPr txBox="1"/>
          <p:nvPr/>
        </p:nvSpPr>
        <p:spPr>
          <a:xfrm>
            <a:off x="962526" y="6258566"/>
            <a:ext cx="312906" cy="369332"/>
          </a:xfrm>
          <a:prstGeom prst="rect">
            <a:avLst/>
          </a:prstGeom>
          <a:noFill/>
        </p:spPr>
        <p:txBody>
          <a:bodyPr wrap="none" rtlCol="0">
            <a:spAutoFit/>
          </a:bodyPr>
          <a:lstStyle/>
          <a:p>
            <a:r>
              <a:rPr lang="en-US" dirty="0" smtClean="0"/>
              <a:t>C</a:t>
            </a:r>
            <a:endParaRPr lang="en-US" dirty="0"/>
          </a:p>
        </p:txBody>
      </p:sp>
      <p:sp>
        <p:nvSpPr>
          <p:cNvPr id="30" name="TextBox 29"/>
          <p:cNvSpPr txBox="1"/>
          <p:nvPr/>
        </p:nvSpPr>
        <p:spPr>
          <a:xfrm>
            <a:off x="7777150" y="1733034"/>
            <a:ext cx="479618" cy="369332"/>
          </a:xfrm>
          <a:prstGeom prst="rect">
            <a:avLst/>
          </a:prstGeom>
          <a:noFill/>
        </p:spPr>
        <p:txBody>
          <a:bodyPr wrap="none" rtlCol="0">
            <a:spAutoFit/>
          </a:bodyPr>
          <a:lstStyle/>
          <a:p>
            <a:r>
              <a:rPr lang="en-US" dirty="0" smtClean="0"/>
              <a:t>OD</a:t>
            </a:r>
            <a:endParaRPr lang="en-US" dirty="0"/>
          </a:p>
        </p:txBody>
      </p:sp>
      <p:sp>
        <p:nvSpPr>
          <p:cNvPr id="31" name="TextBox 30"/>
          <p:cNvSpPr txBox="1"/>
          <p:nvPr/>
        </p:nvSpPr>
        <p:spPr>
          <a:xfrm>
            <a:off x="7499601" y="3058960"/>
            <a:ext cx="479618" cy="369332"/>
          </a:xfrm>
          <a:prstGeom prst="rect">
            <a:avLst/>
          </a:prstGeom>
          <a:noFill/>
        </p:spPr>
        <p:txBody>
          <a:bodyPr wrap="none" rtlCol="0">
            <a:spAutoFit/>
          </a:bodyPr>
          <a:lstStyle/>
          <a:p>
            <a:r>
              <a:rPr lang="en-US" dirty="0" smtClean="0"/>
              <a:t>OD</a:t>
            </a:r>
            <a:endParaRPr lang="en-US" dirty="0"/>
          </a:p>
        </p:txBody>
      </p:sp>
      <p:sp>
        <p:nvSpPr>
          <p:cNvPr id="32" name="TextBox 31"/>
          <p:cNvSpPr txBox="1"/>
          <p:nvPr/>
        </p:nvSpPr>
        <p:spPr>
          <a:xfrm>
            <a:off x="7739410" y="539234"/>
            <a:ext cx="479618" cy="369332"/>
          </a:xfrm>
          <a:prstGeom prst="rect">
            <a:avLst/>
          </a:prstGeom>
          <a:noFill/>
        </p:spPr>
        <p:txBody>
          <a:bodyPr wrap="none" rtlCol="0">
            <a:spAutoFit/>
          </a:bodyPr>
          <a:lstStyle/>
          <a:p>
            <a:r>
              <a:rPr lang="en-US" dirty="0" smtClean="0"/>
              <a:t>OD</a:t>
            </a:r>
            <a:endParaRPr lang="en-US" dirty="0"/>
          </a:p>
        </p:txBody>
      </p:sp>
      <p:sp>
        <p:nvSpPr>
          <p:cNvPr id="12" name="Footer Placeholder 11"/>
          <p:cNvSpPr>
            <a:spLocks noGrp="1"/>
          </p:cNvSpPr>
          <p:nvPr>
            <p:ph type="ftr" sz="quarter" idx="11"/>
          </p:nvPr>
        </p:nvSpPr>
        <p:spPr/>
        <p:txBody>
          <a:bodyPr/>
          <a:lstStyle/>
          <a:p>
            <a:r>
              <a:rPr lang="en-US" smtClean="0"/>
              <a:t>CS660 - Advanced Information Assurance - UMassAmherst</a:t>
            </a:r>
            <a:endParaRPr lang="en-US"/>
          </a:p>
        </p:txBody>
      </p:sp>
      <p:sp>
        <p:nvSpPr>
          <p:cNvPr id="16" name="TextBox 15"/>
          <p:cNvSpPr txBox="1"/>
          <p:nvPr/>
        </p:nvSpPr>
        <p:spPr>
          <a:xfrm>
            <a:off x="4151340" y="4655403"/>
            <a:ext cx="3736920" cy="830997"/>
          </a:xfrm>
          <a:prstGeom prst="rect">
            <a:avLst/>
          </a:prstGeom>
          <a:solidFill>
            <a:srgbClr val="CCFFCC"/>
          </a:solidFill>
          <a:ln>
            <a:solidFill>
              <a:schemeClr val="tx1"/>
            </a:solidFill>
          </a:ln>
        </p:spPr>
        <p:txBody>
          <a:bodyPr wrap="none" rtlCol="0">
            <a:spAutoFit/>
          </a:bodyPr>
          <a:lstStyle/>
          <a:p>
            <a:pPr algn="ctr"/>
            <a:r>
              <a:rPr lang="en-US" sz="2400" dirty="0" smtClean="0"/>
              <a:t>Uses TCP ISN steganography </a:t>
            </a:r>
          </a:p>
          <a:p>
            <a:pPr algn="ctr"/>
            <a:r>
              <a:rPr lang="en-US" sz="2400" dirty="0"/>
              <a:t>d</a:t>
            </a:r>
            <a:r>
              <a:rPr lang="en-US" sz="2400" dirty="0" smtClean="0"/>
              <a:t>iscussed earlier</a:t>
            </a:r>
            <a:endParaRPr lang="en-US" sz="2400" dirty="0"/>
          </a:p>
        </p:txBody>
      </p:sp>
    </p:spTree>
    <p:extLst>
      <p:ext uri="{BB962C8B-B14F-4D97-AF65-F5344CB8AC3E}">
        <p14:creationId xmlns:p14="http://schemas.microsoft.com/office/powerpoint/2010/main" val="3840165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checkerboard(across)">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8"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 </a:t>
            </a:r>
            <a:endParaRPr lang="en-US" dirty="0"/>
          </a:p>
        </p:txBody>
      </p:sp>
      <p:graphicFrame>
        <p:nvGraphicFramePr>
          <p:cNvPr id="8" name="Content Placeholder 7"/>
          <p:cNvGraphicFramePr>
            <a:graphicFrameLocks noGrp="1" noChangeAspect="1"/>
          </p:cNvGraphicFramePr>
          <p:nvPr>
            <p:ph idx="1"/>
            <p:extLst>
              <p:ext uri="{D42A27DB-BD31-4B8C-83A1-F6EECF244321}">
                <p14:modId xmlns:p14="http://schemas.microsoft.com/office/powerpoint/2010/main" val="3805628882"/>
              </p:ext>
            </p:extLst>
          </p:nvPr>
        </p:nvGraphicFramePr>
        <p:xfrm>
          <a:off x="6151563" y="2981325"/>
          <a:ext cx="1730375" cy="427038"/>
        </p:xfrm>
        <a:graphic>
          <a:graphicData uri="http://schemas.openxmlformats.org/presentationml/2006/ole">
            <mc:AlternateContent xmlns:mc="http://schemas.openxmlformats.org/markup-compatibility/2006">
              <mc:Choice xmlns:v="urn:schemas-microsoft-com:vml" Requires="v">
                <p:oleObj spid="_x0000_s1146" name="Equation" r:id="rId4" imgW="977900" imgH="241300" progId="Equation.3">
                  <p:embed/>
                </p:oleObj>
              </mc:Choice>
              <mc:Fallback>
                <p:oleObj name="Equation" r:id="rId4" imgW="977900" imgH="241300" progId="Equation.3">
                  <p:embed/>
                  <p:pic>
                    <p:nvPicPr>
                      <p:cNvPr id="0" name=""/>
                      <p:cNvPicPr/>
                      <p:nvPr/>
                    </p:nvPicPr>
                    <p:blipFill>
                      <a:blip r:embed="rId5"/>
                      <a:stretch>
                        <a:fillRect/>
                      </a:stretch>
                    </p:blipFill>
                    <p:spPr>
                      <a:xfrm>
                        <a:off x="6151563" y="2981325"/>
                        <a:ext cx="1730375" cy="427038"/>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737C9A5C-C673-0346-9F54-6388AF8F604D}" type="slidenum">
              <a:rPr lang="en-US" smtClean="0"/>
              <a:t>15</a:t>
            </a:fld>
            <a:endParaRPr lang="en-US"/>
          </a:p>
        </p:txBody>
      </p:sp>
      <p:sp>
        <p:nvSpPr>
          <p:cNvPr id="5" name="TextBox 4"/>
          <p:cNvSpPr txBox="1"/>
          <p:nvPr/>
        </p:nvSpPr>
        <p:spPr>
          <a:xfrm>
            <a:off x="779863" y="2039656"/>
            <a:ext cx="1709522" cy="584776"/>
          </a:xfrm>
          <a:prstGeom prst="rect">
            <a:avLst/>
          </a:prstGeom>
          <a:noFill/>
        </p:spPr>
        <p:txBody>
          <a:bodyPr wrap="none" rtlCol="0">
            <a:spAutoFit/>
          </a:bodyPr>
          <a:lstStyle/>
          <a:p>
            <a:r>
              <a:rPr lang="en-US" sz="3200" dirty="0" smtClean="0"/>
              <a:t>Client (C)</a:t>
            </a:r>
            <a:endParaRPr lang="en-US" sz="3200" dirty="0"/>
          </a:p>
        </p:txBody>
      </p:sp>
      <p:sp>
        <p:nvSpPr>
          <p:cNvPr id="6" name="TextBox 5"/>
          <p:cNvSpPr txBox="1"/>
          <p:nvPr/>
        </p:nvSpPr>
        <p:spPr>
          <a:xfrm>
            <a:off x="5987528" y="2053024"/>
            <a:ext cx="2484574" cy="584776"/>
          </a:xfrm>
          <a:prstGeom prst="rect">
            <a:avLst/>
          </a:prstGeom>
          <a:noFill/>
        </p:spPr>
        <p:txBody>
          <a:bodyPr wrap="none" rtlCol="0">
            <a:spAutoFit/>
          </a:bodyPr>
          <a:lstStyle/>
          <a:p>
            <a:r>
              <a:rPr lang="en-US" sz="3200" dirty="0" err="1" smtClean="0"/>
              <a:t>Cirripede’s</a:t>
            </a:r>
            <a:r>
              <a:rPr lang="en-US" sz="3200" dirty="0" smtClean="0"/>
              <a:t> RS</a:t>
            </a:r>
            <a:endParaRPr lang="en-US" sz="3200" dirty="0"/>
          </a:p>
        </p:txBody>
      </p:sp>
      <p:graphicFrame>
        <p:nvGraphicFramePr>
          <p:cNvPr id="10" name="Object 9"/>
          <p:cNvGraphicFramePr>
            <a:graphicFrameLocks noChangeAspect="1"/>
          </p:cNvGraphicFramePr>
          <p:nvPr>
            <p:extLst>
              <p:ext uri="{D42A27DB-BD31-4B8C-83A1-F6EECF244321}">
                <p14:modId xmlns:p14="http://schemas.microsoft.com/office/powerpoint/2010/main" val="2691469070"/>
              </p:ext>
            </p:extLst>
          </p:nvPr>
        </p:nvGraphicFramePr>
        <p:xfrm>
          <a:off x="1127423" y="2981981"/>
          <a:ext cx="508000" cy="411238"/>
        </p:xfrm>
        <a:graphic>
          <a:graphicData uri="http://schemas.openxmlformats.org/presentationml/2006/ole">
            <mc:AlternateContent xmlns:mc="http://schemas.openxmlformats.org/markup-compatibility/2006">
              <mc:Choice xmlns:v="urn:schemas-microsoft-com:vml" Requires="v">
                <p:oleObj spid="_x0000_s1147" name="Equation" r:id="rId6" imgW="266700" imgH="215900" progId="Equation.3">
                  <p:embed/>
                </p:oleObj>
              </mc:Choice>
              <mc:Fallback>
                <p:oleObj name="Equation" r:id="rId6" imgW="266700" imgH="215900" progId="Equation.3">
                  <p:embed/>
                  <p:pic>
                    <p:nvPicPr>
                      <p:cNvPr id="0" name=""/>
                      <p:cNvPicPr/>
                      <p:nvPr/>
                    </p:nvPicPr>
                    <p:blipFill>
                      <a:blip r:embed="rId7"/>
                      <a:stretch>
                        <a:fillRect/>
                      </a:stretch>
                    </p:blipFill>
                    <p:spPr>
                      <a:xfrm>
                        <a:off x="1127423" y="2981981"/>
                        <a:ext cx="508000" cy="41123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886646747"/>
              </p:ext>
            </p:extLst>
          </p:nvPr>
        </p:nvGraphicFramePr>
        <p:xfrm>
          <a:off x="1175841" y="3832460"/>
          <a:ext cx="411163" cy="411162"/>
        </p:xfrm>
        <a:graphic>
          <a:graphicData uri="http://schemas.openxmlformats.org/presentationml/2006/ole">
            <mc:AlternateContent xmlns:mc="http://schemas.openxmlformats.org/markup-compatibility/2006">
              <mc:Choice xmlns:v="urn:schemas-microsoft-com:vml" Requires="v">
                <p:oleObj spid="_x0000_s1148" name="Equation" r:id="rId8" imgW="215900" imgH="215900" progId="Equation.3">
                  <p:embed/>
                </p:oleObj>
              </mc:Choice>
              <mc:Fallback>
                <p:oleObj name="Equation" r:id="rId8" imgW="215900" imgH="215900" progId="Equation.3">
                  <p:embed/>
                  <p:pic>
                    <p:nvPicPr>
                      <p:cNvPr id="0" name=""/>
                      <p:cNvPicPr/>
                      <p:nvPr/>
                    </p:nvPicPr>
                    <p:blipFill>
                      <a:blip r:embed="rId9"/>
                      <a:stretch>
                        <a:fillRect/>
                      </a:stretch>
                    </p:blipFill>
                    <p:spPr>
                      <a:xfrm>
                        <a:off x="1175841" y="3832460"/>
                        <a:ext cx="411163" cy="411162"/>
                      </a:xfrm>
                      <a:prstGeom prst="rect">
                        <a:avLst/>
                      </a:prstGeom>
                    </p:spPr>
                  </p:pic>
                </p:oleObj>
              </mc:Fallback>
            </mc:AlternateContent>
          </a:graphicData>
        </a:graphic>
      </p:graphicFrame>
      <p:graphicFrame>
        <p:nvGraphicFramePr>
          <p:cNvPr id="12" name="Content Placeholder 7"/>
          <p:cNvGraphicFramePr>
            <a:graphicFrameLocks noChangeAspect="1"/>
          </p:cNvGraphicFramePr>
          <p:nvPr>
            <p:extLst>
              <p:ext uri="{D42A27DB-BD31-4B8C-83A1-F6EECF244321}">
                <p14:modId xmlns:p14="http://schemas.microsoft.com/office/powerpoint/2010/main" val="197925920"/>
              </p:ext>
            </p:extLst>
          </p:nvPr>
        </p:nvGraphicFramePr>
        <p:xfrm>
          <a:off x="785777" y="3816585"/>
          <a:ext cx="1504950" cy="427037"/>
        </p:xfrm>
        <a:graphic>
          <a:graphicData uri="http://schemas.openxmlformats.org/presentationml/2006/ole">
            <mc:AlternateContent xmlns:mc="http://schemas.openxmlformats.org/markup-compatibility/2006">
              <mc:Choice xmlns:v="urn:schemas-microsoft-com:vml" Requires="v">
                <p:oleObj spid="_x0000_s1149" name="Equation" r:id="rId10" imgW="850900" imgH="241300" progId="Equation.3">
                  <p:embed/>
                </p:oleObj>
              </mc:Choice>
              <mc:Fallback>
                <p:oleObj name="Equation" r:id="rId10" imgW="850900" imgH="241300" progId="Equation.3">
                  <p:embed/>
                  <p:pic>
                    <p:nvPicPr>
                      <p:cNvPr id="0" name=""/>
                      <p:cNvPicPr/>
                      <p:nvPr/>
                    </p:nvPicPr>
                    <p:blipFill>
                      <a:blip r:embed="rId11"/>
                      <a:stretch>
                        <a:fillRect/>
                      </a:stretch>
                    </p:blipFill>
                    <p:spPr>
                      <a:xfrm>
                        <a:off x="785777" y="3816585"/>
                        <a:ext cx="1504950" cy="42703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406284757"/>
              </p:ext>
            </p:extLst>
          </p:nvPr>
        </p:nvGraphicFramePr>
        <p:xfrm>
          <a:off x="789066" y="4649104"/>
          <a:ext cx="1563688" cy="495300"/>
        </p:xfrm>
        <a:graphic>
          <a:graphicData uri="http://schemas.openxmlformats.org/presentationml/2006/ole">
            <mc:AlternateContent xmlns:mc="http://schemas.openxmlformats.org/markup-compatibility/2006">
              <mc:Choice xmlns:v="urn:schemas-microsoft-com:vml" Requires="v">
                <p:oleObj spid="_x0000_s1150" name="Equation" r:id="rId12" imgW="762000" imgH="241300" progId="Equation.3">
                  <p:embed/>
                </p:oleObj>
              </mc:Choice>
              <mc:Fallback>
                <p:oleObj name="Equation" r:id="rId12" imgW="762000" imgH="241300" progId="Equation.3">
                  <p:embed/>
                  <p:pic>
                    <p:nvPicPr>
                      <p:cNvPr id="0" name=""/>
                      <p:cNvPicPr/>
                      <p:nvPr/>
                    </p:nvPicPr>
                    <p:blipFill>
                      <a:blip r:embed="rId13"/>
                      <a:stretch>
                        <a:fillRect/>
                      </a:stretch>
                    </p:blipFill>
                    <p:spPr>
                      <a:xfrm>
                        <a:off x="789066" y="4649104"/>
                        <a:ext cx="1563688" cy="4953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59650715"/>
              </p:ext>
            </p:extLst>
          </p:nvPr>
        </p:nvGraphicFramePr>
        <p:xfrm>
          <a:off x="387350" y="5655579"/>
          <a:ext cx="2316163" cy="411162"/>
        </p:xfrm>
        <a:graphic>
          <a:graphicData uri="http://schemas.openxmlformats.org/presentationml/2006/ole">
            <mc:AlternateContent xmlns:mc="http://schemas.openxmlformats.org/markup-compatibility/2006">
              <mc:Choice xmlns:v="urn:schemas-microsoft-com:vml" Requires="v">
                <p:oleObj spid="_x0000_s1151" name="Equation" r:id="rId14" imgW="1219200" imgH="215900" progId="Equation.3">
                  <p:embed/>
                </p:oleObj>
              </mc:Choice>
              <mc:Fallback>
                <p:oleObj name="Equation" r:id="rId14" imgW="1219200" imgH="215900" progId="Equation.3">
                  <p:embed/>
                  <p:pic>
                    <p:nvPicPr>
                      <p:cNvPr id="0" name=""/>
                      <p:cNvPicPr/>
                      <p:nvPr/>
                    </p:nvPicPr>
                    <p:blipFill>
                      <a:blip r:embed="rId15"/>
                      <a:stretch>
                        <a:fillRect/>
                      </a:stretch>
                    </p:blipFill>
                    <p:spPr>
                      <a:xfrm>
                        <a:off x="387350" y="5655579"/>
                        <a:ext cx="2316163" cy="411162"/>
                      </a:xfrm>
                      <a:prstGeom prst="rect">
                        <a:avLst/>
                      </a:prstGeom>
                    </p:spPr>
                  </p:pic>
                </p:oleObj>
              </mc:Fallback>
            </mc:AlternateContent>
          </a:graphicData>
        </a:graphic>
      </p:graphicFrame>
      <p:cxnSp>
        <p:nvCxnSpPr>
          <p:cNvPr id="17" name="Straight Connector 16"/>
          <p:cNvCxnSpPr/>
          <p:nvPr/>
        </p:nvCxnSpPr>
        <p:spPr>
          <a:xfrm>
            <a:off x="785777" y="2667022"/>
            <a:ext cx="1676233"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78586" y="2667022"/>
            <a:ext cx="2293516" cy="0"/>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244981" y="2144114"/>
            <a:ext cx="2282596" cy="461665"/>
          </a:xfrm>
          <a:prstGeom prst="rect">
            <a:avLst/>
          </a:prstGeom>
          <a:noFill/>
        </p:spPr>
        <p:txBody>
          <a:bodyPr wrap="none" rtlCol="0">
            <a:spAutoFit/>
          </a:bodyPr>
          <a:lstStyle/>
          <a:p>
            <a:r>
              <a:rPr lang="en-US" sz="2400" dirty="0" smtClean="0"/>
              <a:t>Collaborating DR</a:t>
            </a:r>
            <a:endParaRPr lang="en-US" sz="2400" dirty="0"/>
          </a:p>
        </p:txBody>
      </p:sp>
      <p:cxnSp>
        <p:nvCxnSpPr>
          <p:cNvPr id="24" name="Straight Connector 23"/>
          <p:cNvCxnSpPr/>
          <p:nvPr/>
        </p:nvCxnSpPr>
        <p:spPr>
          <a:xfrm>
            <a:off x="3598493" y="2637800"/>
            <a:ext cx="1676233" cy="0"/>
          </a:xfrm>
          <a:prstGeom prst="line">
            <a:avLst/>
          </a:prstGeom>
          <a:ln w="50800"/>
        </p:spPr>
        <p:style>
          <a:lnRef idx="2">
            <a:schemeClr val="accent1"/>
          </a:lnRef>
          <a:fillRef idx="0">
            <a:schemeClr val="accent1"/>
          </a:fillRef>
          <a:effectRef idx="1">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2249920818"/>
              </p:ext>
            </p:extLst>
          </p:nvPr>
        </p:nvGraphicFramePr>
        <p:xfrm>
          <a:off x="6205322" y="4649104"/>
          <a:ext cx="1563688" cy="495300"/>
        </p:xfrm>
        <a:graphic>
          <a:graphicData uri="http://schemas.openxmlformats.org/presentationml/2006/ole">
            <mc:AlternateContent xmlns:mc="http://schemas.openxmlformats.org/markup-compatibility/2006">
              <mc:Choice xmlns:v="urn:schemas-microsoft-com:vml" Requires="v">
                <p:oleObj spid="_x0000_s1152" name="Equation" r:id="rId16" imgW="762000" imgH="241300" progId="Equation.3">
                  <p:embed/>
                </p:oleObj>
              </mc:Choice>
              <mc:Fallback>
                <p:oleObj name="Equation" r:id="rId16" imgW="762000" imgH="241300" progId="Equation.3">
                  <p:embed/>
                  <p:pic>
                    <p:nvPicPr>
                      <p:cNvPr id="0" name=""/>
                      <p:cNvPicPr/>
                      <p:nvPr/>
                    </p:nvPicPr>
                    <p:blipFill>
                      <a:blip r:embed="rId13"/>
                      <a:stretch>
                        <a:fillRect/>
                      </a:stretch>
                    </p:blipFill>
                    <p:spPr>
                      <a:xfrm>
                        <a:off x="6205322" y="4649104"/>
                        <a:ext cx="1563688" cy="495300"/>
                      </a:xfrm>
                      <a:prstGeom prst="rect">
                        <a:avLst/>
                      </a:prstGeom>
                    </p:spPr>
                  </p:pic>
                </p:oleObj>
              </mc:Fallback>
            </mc:AlternateContent>
          </a:graphicData>
        </a:graphic>
      </p:graphicFrame>
      <p:pic>
        <p:nvPicPr>
          <p:cNvPr id="18" name="Picture 17" descr="MP900433153.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9690" y="1474453"/>
            <a:ext cx="1112034" cy="741356"/>
          </a:xfrm>
          <a:prstGeom prst="rect">
            <a:avLst/>
          </a:prstGeom>
        </p:spPr>
      </p:pic>
      <p:pic>
        <p:nvPicPr>
          <p:cNvPr id="19" name="Picture 18" descr="rout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42483" y="1689766"/>
            <a:ext cx="715701" cy="526043"/>
          </a:xfrm>
          <a:prstGeom prst="rect">
            <a:avLst/>
          </a:prstGeom>
        </p:spPr>
      </p:pic>
      <p:pic>
        <p:nvPicPr>
          <p:cNvPr id="20" name="Picture 19" descr="MC900431616.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80826" y="1275180"/>
            <a:ext cx="914400" cy="914400"/>
          </a:xfrm>
          <a:prstGeom prst="rect">
            <a:avLst/>
          </a:prstGeom>
          <a:scene3d>
            <a:camera prst="orthographicFront">
              <a:rot lat="0" lon="10800000" rev="0"/>
            </a:camera>
            <a:lightRig rig="threePt" dir="t"/>
          </a:scene3d>
        </p:spPr>
      </p:pic>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412022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1.66667E-6 3.33333E-6 L 0.60972 3.33333E-6 " pathEditMode="relative" rAng="0" ptsTypes="AA">
                                      <p:cBhvr>
                                        <p:cTn id="20" dur="1000" fill="hold"/>
                                        <p:tgtEl>
                                          <p:spTgt spid="11"/>
                                        </p:tgtEl>
                                        <p:attrNameLst>
                                          <p:attrName>ppt_x</p:attrName>
                                          <p:attrName>ppt_y</p:attrName>
                                        </p:attrNameLst>
                                      </p:cBhvr>
                                      <p:rCtr x="30486"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5.55556E-6 L 0.6099 -5.55556E-6 " pathEditMode="relative" ptsTypes="AA">
                                      <p:cBhvr>
                                        <p:cTn id="3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p:cNvSpPr/>
          <p:nvPr/>
        </p:nvSpPr>
        <p:spPr>
          <a:xfrm rot="1380000">
            <a:off x="278672" y="-1561499"/>
            <a:ext cx="11200368" cy="7354782"/>
          </a:xfrm>
          <a:prstGeom prst="cloud">
            <a:avLst/>
          </a:prstGeom>
          <a:solidFill>
            <a:srgbClr val="CCFFCC">
              <a:alpha val="57000"/>
            </a:srgb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92777"/>
            <a:ext cx="3424570" cy="2865223"/>
          </a:xfrm>
          <a:prstGeom prst="rect">
            <a:avLst/>
          </a:prstGeom>
        </p:spPr>
      </p:pic>
      <p:pic>
        <p:nvPicPr>
          <p:cNvPr id="11" name="Picture 10" descr="MP9004331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74" y="5533833"/>
            <a:ext cx="1304058" cy="869372"/>
          </a:xfrm>
          <a:prstGeom prst="rect">
            <a:avLst/>
          </a:prstGeom>
        </p:spPr>
      </p:pic>
      <p:pic>
        <p:nvPicPr>
          <p:cNvPr id="12" name="Picture 11"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5371" y="3889906"/>
            <a:ext cx="1023355" cy="1577673"/>
          </a:xfrm>
          <a:prstGeom prst="rect">
            <a:avLst/>
          </a:prstGeom>
        </p:spPr>
      </p:pic>
      <p:pic>
        <p:nvPicPr>
          <p:cNvPr id="13" name="Picture 12" descr="MC9004316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881" y="0"/>
            <a:ext cx="749300" cy="749300"/>
          </a:xfrm>
          <a:prstGeom prst="rect">
            <a:avLst/>
          </a:prstGeom>
          <a:scene3d>
            <a:camera prst="orthographicFront">
              <a:rot lat="0" lon="10800000" rev="0"/>
            </a:camera>
            <a:lightRig rig="threePt" dir="t"/>
          </a:scene3d>
        </p:spPr>
      </p:pic>
      <p:pic>
        <p:nvPicPr>
          <p:cNvPr id="14" name="Picture 13" descr="firewall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1983" y="3848290"/>
            <a:ext cx="2688188" cy="1100002"/>
          </a:xfrm>
          <a:prstGeom prst="rect">
            <a:avLst/>
          </a:prstGeom>
        </p:spPr>
      </p:pic>
      <p:pic>
        <p:nvPicPr>
          <p:cNvPr id="15" name="Picture 14" descr="warden.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257" y="3580771"/>
            <a:ext cx="869372" cy="869372"/>
          </a:xfrm>
          <a:prstGeom prst="rect">
            <a:avLst/>
          </a:prstGeom>
        </p:spPr>
      </p:pic>
      <p:pic>
        <p:nvPicPr>
          <p:cNvPr id="24" name="Picture 23" descr="clou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492" y="1378206"/>
            <a:ext cx="2952292" cy="2470084"/>
          </a:xfrm>
          <a:prstGeom prst="rect">
            <a:avLst/>
          </a:prstGeom>
        </p:spPr>
      </p:pic>
      <p:pic>
        <p:nvPicPr>
          <p:cNvPr id="10" name="Picture 9" descr="rou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8531" y="2339731"/>
            <a:ext cx="952080" cy="699779"/>
          </a:xfrm>
          <a:prstGeom prst="rect">
            <a:avLst/>
          </a:prstGeom>
        </p:spPr>
      </p:pic>
      <p:sp>
        <p:nvSpPr>
          <p:cNvPr id="21" name="TextBox 20"/>
          <p:cNvSpPr txBox="1"/>
          <p:nvPr/>
        </p:nvSpPr>
        <p:spPr>
          <a:xfrm>
            <a:off x="4737100" y="6373340"/>
            <a:ext cx="3091712" cy="461665"/>
          </a:xfrm>
          <a:prstGeom prst="rect">
            <a:avLst/>
          </a:prstGeom>
          <a:noFill/>
        </p:spPr>
        <p:txBody>
          <a:bodyPr wrap="none" rtlCol="0">
            <a:spAutoFit/>
          </a:bodyPr>
          <a:lstStyle/>
          <a:p>
            <a:r>
              <a:rPr lang="en-US" sz="2400" b="1" dirty="0" smtClean="0"/>
              <a:t>Covert communication</a:t>
            </a:r>
            <a:endParaRPr lang="en-US" sz="2400" b="1" dirty="0"/>
          </a:p>
        </p:txBody>
      </p:sp>
      <p:grpSp>
        <p:nvGrpSpPr>
          <p:cNvPr id="2" name="Group 1"/>
          <p:cNvGrpSpPr/>
          <p:nvPr/>
        </p:nvGrpSpPr>
        <p:grpSpPr>
          <a:xfrm>
            <a:off x="3201347" y="932053"/>
            <a:ext cx="1097648" cy="1143000"/>
            <a:chOff x="4093719" y="2209092"/>
            <a:chExt cx="1097648" cy="1143000"/>
          </a:xfrm>
        </p:grpSpPr>
        <p:sp>
          <p:nvSpPr>
            <p:cNvPr id="25" name="Vertical Scroll 24"/>
            <p:cNvSpPr/>
            <p:nvPr/>
          </p:nvSpPr>
          <p:spPr>
            <a:xfrm>
              <a:off x="4093719" y="2209092"/>
              <a:ext cx="1033272" cy="11430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126276" y="2390654"/>
              <a:ext cx="1065091" cy="369332"/>
            </a:xfrm>
            <a:prstGeom prst="rect">
              <a:avLst/>
            </a:prstGeom>
            <a:noFill/>
          </p:spPr>
          <p:txBody>
            <a:bodyPr wrap="square" rtlCol="0">
              <a:spAutoFit/>
            </a:bodyPr>
            <a:lstStyle/>
            <a:p>
              <a:r>
                <a:rPr lang="en-US" dirty="0" smtClean="0"/>
                <a:t>Client IP</a:t>
              </a:r>
              <a:endParaRPr lang="en-US" dirty="0"/>
            </a:p>
          </p:txBody>
        </p:sp>
      </p:grpSp>
      <p:sp>
        <p:nvSpPr>
          <p:cNvPr id="3" name="Freeform 2"/>
          <p:cNvSpPr/>
          <p:nvPr/>
        </p:nvSpPr>
        <p:spPr>
          <a:xfrm>
            <a:off x="1536700" y="2857500"/>
            <a:ext cx="1498600" cy="2692400"/>
          </a:xfrm>
          <a:custGeom>
            <a:avLst/>
            <a:gdLst>
              <a:gd name="connsiteX0" fmla="*/ 0 w 1498600"/>
              <a:gd name="connsiteY0" fmla="*/ 2692400 h 2692400"/>
              <a:gd name="connsiteX1" fmla="*/ 1498600 w 1498600"/>
              <a:gd name="connsiteY1" fmla="*/ 0 h 2692400"/>
            </a:gdLst>
            <a:ahLst/>
            <a:cxnLst>
              <a:cxn ang="0">
                <a:pos x="connsiteX0" y="connsiteY0"/>
              </a:cxn>
              <a:cxn ang="0">
                <a:pos x="connsiteX1" y="connsiteY1"/>
              </a:cxn>
            </a:cxnLst>
            <a:rect l="l" t="t" r="r" b="b"/>
            <a:pathLst>
              <a:path w="1498600" h="2692400">
                <a:moveTo>
                  <a:pt x="0" y="2692400"/>
                </a:moveTo>
                <a:cubicBezTo>
                  <a:pt x="542925" y="1623483"/>
                  <a:pt x="1085850" y="554567"/>
                  <a:pt x="1498600" y="0"/>
                </a:cubicBezTo>
              </a:path>
            </a:pathLst>
          </a:cu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Freeform 3"/>
          <p:cNvSpPr/>
          <p:nvPr/>
        </p:nvSpPr>
        <p:spPr>
          <a:xfrm>
            <a:off x="3022600" y="1117600"/>
            <a:ext cx="3759200" cy="1739900"/>
          </a:xfrm>
          <a:custGeom>
            <a:avLst/>
            <a:gdLst>
              <a:gd name="connsiteX0" fmla="*/ 0 w 3759200"/>
              <a:gd name="connsiteY0" fmla="*/ 1727200 h 1727200"/>
              <a:gd name="connsiteX1" fmla="*/ 1384300 w 3759200"/>
              <a:gd name="connsiteY1" fmla="*/ 723900 h 1727200"/>
              <a:gd name="connsiteX2" fmla="*/ 3759200 w 3759200"/>
              <a:gd name="connsiteY2" fmla="*/ 0 h 1727200"/>
            </a:gdLst>
            <a:ahLst/>
            <a:cxnLst>
              <a:cxn ang="0">
                <a:pos x="connsiteX0" y="connsiteY0"/>
              </a:cxn>
              <a:cxn ang="0">
                <a:pos x="connsiteX1" y="connsiteY1"/>
              </a:cxn>
              <a:cxn ang="0">
                <a:pos x="connsiteX2" y="connsiteY2"/>
              </a:cxn>
            </a:cxnLst>
            <a:rect l="l" t="t" r="r" b="b"/>
            <a:pathLst>
              <a:path w="3759200" h="1727200">
                <a:moveTo>
                  <a:pt x="0" y="1727200"/>
                </a:moveTo>
                <a:cubicBezTo>
                  <a:pt x="378883" y="1369483"/>
                  <a:pt x="757767" y="1011767"/>
                  <a:pt x="1384300" y="723900"/>
                </a:cubicBezTo>
                <a:cubicBezTo>
                  <a:pt x="2010833" y="436033"/>
                  <a:pt x="3390900" y="88900"/>
                  <a:pt x="3759200" y="0"/>
                </a:cubicBezTo>
              </a:path>
            </a:pathLst>
          </a:custGeom>
          <a:ln w="50800">
            <a:prstDash val="sysDash"/>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3111500" y="2664895"/>
            <a:ext cx="2349500" cy="1805505"/>
          </a:xfrm>
          <a:custGeom>
            <a:avLst/>
            <a:gdLst>
              <a:gd name="connsiteX0" fmla="*/ 0 w 2349500"/>
              <a:gd name="connsiteY0" fmla="*/ 129105 h 1805505"/>
              <a:gd name="connsiteX1" fmla="*/ 495300 w 2349500"/>
              <a:gd name="connsiteY1" fmla="*/ 40205 h 1805505"/>
              <a:gd name="connsiteX2" fmla="*/ 1244600 w 2349500"/>
              <a:gd name="connsiteY2" fmla="*/ 700605 h 1805505"/>
              <a:gd name="connsiteX3" fmla="*/ 2349500 w 2349500"/>
              <a:gd name="connsiteY3" fmla="*/ 1805505 h 1805505"/>
            </a:gdLst>
            <a:ahLst/>
            <a:cxnLst>
              <a:cxn ang="0">
                <a:pos x="connsiteX0" y="connsiteY0"/>
              </a:cxn>
              <a:cxn ang="0">
                <a:pos x="connsiteX1" y="connsiteY1"/>
              </a:cxn>
              <a:cxn ang="0">
                <a:pos x="connsiteX2" y="connsiteY2"/>
              </a:cxn>
              <a:cxn ang="0">
                <a:pos x="connsiteX3" y="connsiteY3"/>
              </a:cxn>
            </a:cxnLst>
            <a:rect l="l" t="t" r="r" b="b"/>
            <a:pathLst>
              <a:path w="2349500" h="1805505">
                <a:moveTo>
                  <a:pt x="0" y="129105"/>
                </a:moveTo>
                <a:cubicBezTo>
                  <a:pt x="143933" y="37030"/>
                  <a:pt x="287867" y="-55045"/>
                  <a:pt x="495300" y="40205"/>
                </a:cubicBezTo>
                <a:cubicBezTo>
                  <a:pt x="702733" y="135455"/>
                  <a:pt x="935567" y="406388"/>
                  <a:pt x="1244600" y="700605"/>
                </a:cubicBezTo>
                <a:cubicBezTo>
                  <a:pt x="1553633" y="994822"/>
                  <a:pt x="2349500" y="1805505"/>
                  <a:pt x="2349500" y="1805505"/>
                </a:cubicBezTo>
              </a:path>
            </a:pathLst>
          </a:custGeom>
          <a:ln w="50800">
            <a:prstDash val="soli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324600" y="1739900"/>
            <a:ext cx="762000" cy="2349500"/>
          </a:xfrm>
          <a:custGeom>
            <a:avLst/>
            <a:gdLst>
              <a:gd name="connsiteX0" fmla="*/ 0 w 762000"/>
              <a:gd name="connsiteY0" fmla="*/ 2349500 h 2349500"/>
              <a:gd name="connsiteX1" fmla="*/ 457200 w 762000"/>
              <a:gd name="connsiteY1" fmla="*/ 1574800 h 2349500"/>
              <a:gd name="connsiteX2" fmla="*/ 762000 w 762000"/>
              <a:gd name="connsiteY2" fmla="*/ 0 h 2349500"/>
            </a:gdLst>
            <a:ahLst/>
            <a:cxnLst>
              <a:cxn ang="0">
                <a:pos x="connsiteX0" y="connsiteY0"/>
              </a:cxn>
              <a:cxn ang="0">
                <a:pos x="connsiteX1" y="connsiteY1"/>
              </a:cxn>
              <a:cxn ang="0">
                <a:pos x="connsiteX2" y="connsiteY2"/>
              </a:cxn>
            </a:cxnLst>
            <a:rect l="l" t="t" r="r" b="b"/>
            <a:pathLst>
              <a:path w="762000" h="2349500">
                <a:moveTo>
                  <a:pt x="0" y="2349500"/>
                </a:moveTo>
                <a:cubicBezTo>
                  <a:pt x="165100" y="2157941"/>
                  <a:pt x="330200" y="1966383"/>
                  <a:pt x="457200" y="1574800"/>
                </a:cubicBezTo>
                <a:cubicBezTo>
                  <a:pt x="584200" y="1183217"/>
                  <a:pt x="762000" y="0"/>
                  <a:pt x="762000" y="0"/>
                </a:cubicBezTo>
              </a:path>
            </a:pathLst>
          </a:custGeom>
          <a:ln w="50800" cmpd="sng">
            <a:headEnd type="stealth" w="lg" len="lg"/>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6502400" y="3581400"/>
            <a:ext cx="1181100" cy="863600"/>
          </a:xfrm>
          <a:custGeom>
            <a:avLst/>
            <a:gdLst>
              <a:gd name="connsiteX0" fmla="*/ 0 w 1181100"/>
              <a:gd name="connsiteY0" fmla="*/ 863600 h 863600"/>
              <a:gd name="connsiteX1" fmla="*/ 876300 w 1181100"/>
              <a:gd name="connsiteY1" fmla="*/ 330200 h 863600"/>
              <a:gd name="connsiteX2" fmla="*/ 1181100 w 1181100"/>
              <a:gd name="connsiteY2" fmla="*/ 0 h 863600"/>
            </a:gdLst>
            <a:ahLst/>
            <a:cxnLst>
              <a:cxn ang="0">
                <a:pos x="connsiteX0" y="connsiteY0"/>
              </a:cxn>
              <a:cxn ang="0">
                <a:pos x="connsiteX1" y="connsiteY1"/>
              </a:cxn>
              <a:cxn ang="0">
                <a:pos x="connsiteX2" y="connsiteY2"/>
              </a:cxn>
            </a:cxnLst>
            <a:rect l="l" t="t" r="r" b="b"/>
            <a:pathLst>
              <a:path w="1181100" h="863600">
                <a:moveTo>
                  <a:pt x="0" y="863600"/>
                </a:moveTo>
                <a:cubicBezTo>
                  <a:pt x="339725" y="668866"/>
                  <a:pt x="679450" y="474133"/>
                  <a:pt x="876300" y="330200"/>
                </a:cubicBezTo>
                <a:cubicBezTo>
                  <a:pt x="1073150" y="186267"/>
                  <a:pt x="1181100" y="0"/>
                  <a:pt x="1181100" y="0"/>
                </a:cubicBezTo>
              </a:path>
            </a:pathLst>
          </a:custGeom>
          <a:ln w="50800" cmpd="sng">
            <a:headEnd type="stealth" w="lg" len="lg"/>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201347" y="43934"/>
            <a:ext cx="625891" cy="369332"/>
          </a:xfrm>
          <a:prstGeom prst="rect">
            <a:avLst/>
          </a:prstGeom>
          <a:noFill/>
        </p:spPr>
        <p:txBody>
          <a:bodyPr wrap="square" rtlCol="0">
            <a:spAutoFit/>
          </a:bodyPr>
          <a:lstStyle/>
          <a:p>
            <a:r>
              <a:rPr lang="en-US" dirty="0" smtClean="0"/>
              <a:t>RS</a:t>
            </a:r>
            <a:endParaRPr lang="en-US" dirty="0"/>
          </a:p>
        </p:txBody>
      </p:sp>
      <p:sp>
        <p:nvSpPr>
          <p:cNvPr id="29" name="TextBox 28"/>
          <p:cNvSpPr txBox="1"/>
          <p:nvPr/>
        </p:nvSpPr>
        <p:spPr>
          <a:xfrm>
            <a:off x="5081626" y="3341609"/>
            <a:ext cx="1433844" cy="646331"/>
          </a:xfrm>
          <a:prstGeom prst="rect">
            <a:avLst/>
          </a:prstGeom>
          <a:noFill/>
        </p:spPr>
        <p:txBody>
          <a:bodyPr wrap="none" rtlCol="0">
            <a:spAutoFit/>
          </a:bodyPr>
          <a:lstStyle/>
          <a:p>
            <a:pPr algn="ctr"/>
            <a:r>
              <a:rPr lang="en-US" dirty="0" err="1" smtClean="0"/>
              <a:t>Cirripede’s</a:t>
            </a:r>
            <a:endParaRPr lang="en-US" dirty="0" smtClean="0"/>
          </a:p>
          <a:p>
            <a:pPr algn="ctr"/>
            <a:r>
              <a:rPr lang="en-US" dirty="0" smtClean="0"/>
              <a:t>Service Proxy</a:t>
            </a:r>
            <a:endParaRPr lang="en-US" dirty="0"/>
          </a:p>
        </p:txBody>
      </p:sp>
      <p:sp>
        <p:nvSpPr>
          <p:cNvPr id="5" name="Slide Number Placeholder 4"/>
          <p:cNvSpPr>
            <a:spLocks noGrp="1"/>
          </p:cNvSpPr>
          <p:nvPr>
            <p:ph type="sldNum" sz="quarter" idx="12"/>
          </p:nvPr>
        </p:nvSpPr>
        <p:spPr/>
        <p:txBody>
          <a:bodyPr/>
          <a:lstStyle/>
          <a:p>
            <a:fld id="{737C9A5C-C673-0346-9F54-6388AF8F604D}" type="slidenum">
              <a:rPr lang="en-US" smtClean="0"/>
              <a:t>16</a:t>
            </a:fld>
            <a:endParaRPr lang="en-US"/>
          </a:p>
        </p:txBody>
      </p:sp>
      <p:grpSp>
        <p:nvGrpSpPr>
          <p:cNvPr id="6" name="Group 5"/>
          <p:cNvGrpSpPr/>
          <p:nvPr/>
        </p:nvGrpSpPr>
        <p:grpSpPr>
          <a:xfrm>
            <a:off x="6832600" y="334949"/>
            <a:ext cx="1771847" cy="1351413"/>
            <a:chOff x="6832600" y="334949"/>
            <a:chExt cx="1771847" cy="1351413"/>
          </a:xfrm>
        </p:grpSpPr>
        <p:pic>
          <p:nvPicPr>
            <p:cNvPr id="30" name="Picture 29" descr="web.gif"/>
            <p:cNvPicPr>
              <a:picLocks noChangeAspect="1"/>
            </p:cNvPicPr>
            <p:nvPr/>
          </p:nvPicPr>
          <p:blipFill rotWithShape="1">
            <a:blip r:embed="rId10">
              <a:extLst>
                <a:ext uri="{28A0092B-C50C-407E-A947-70E740481C1C}">
                  <a14:useLocalDpi xmlns:a14="http://schemas.microsoft.com/office/drawing/2010/main" val="0"/>
                </a:ext>
              </a:extLst>
            </a:blip>
            <a:srcRect l="12328" t="8486" r="14611" b="11147"/>
            <a:stretch/>
          </p:blipFill>
          <p:spPr>
            <a:xfrm>
              <a:off x="6832600" y="334949"/>
              <a:ext cx="1228557" cy="1351413"/>
            </a:xfrm>
            <a:prstGeom prst="rect">
              <a:avLst/>
            </a:prstGeom>
            <a:ln w="63500">
              <a:solidFill>
                <a:schemeClr val="accent3">
                  <a:lumMod val="75000"/>
                </a:schemeClr>
              </a:solidFill>
            </a:ln>
          </p:spPr>
        </p:pic>
        <p:sp>
          <p:nvSpPr>
            <p:cNvPr id="32" name="TextBox 31"/>
            <p:cNvSpPr txBox="1"/>
            <p:nvPr/>
          </p:nvSpPr>
          <p:spPr>
            <a:xfrm>
              <a:off x="8124829" y="754758"/>
              <a:ext cx="479618" cy="369332"/>
            </a:xfrm>
            <a:prstGeom prst="rect">
              <a:avLst/>
            </a:prstGeom>
            <a:noFill/>
          </p:spPr>
          <p:txBody>
            <a:bodyPr wrap="none" rtlCol="0">
              <a:spAutoFit/>
            </a:bodyPr>
            <a:lstStyle/>
            <a:p>
              <a:r>
                <a:rPr lang="en-US" dirty="0" smtClean="0"/>
                <a:t>OD</a:t>
              </a:r>
              <a:endParaRPr lang="en-US" dirty="0"/>
            </a:p>
          </p:txBody>
        </p:sp>
      </p:grpSp>
      <p:grpSp>
        <p:nvGrpSpPr>
          <p:cNvPr id="7" name="Group 6"/>
          <p:cNvGrpSpPr/>
          <p:nvPr/>
        </p:nvGrpSpPr>
        <p:grpSpPr>
          <a:xfrm>
            <a:off x="7565418" y="2367838"/>
            <a:ext cx="1368257" cy="1566630"/>
            <a:chOff x="7565418" y="2367838"/>
            <a:chExt cx="1368257" cy="1566630"/>
          </a:xfrm>
        </p:grpSpPr>
        <p:pic>
          <p:nvPicPr>
            <p:cNvPr id="31" name="Picture 30" descr="blocked-website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65418" y="2367838"/>
              <a:ext cx="1368257" cy="1139186"/>
            </a:xfrm>
            <a:prstGeom prst="rect">
              <a:avLst/>
            </a:prstGeom>
            <a:ln w="73025">
              <a:solidFill>
                <a:srgbClr val="FF0000"/>
              </a:solidFill>
            </a:ln>
          </p:spPr>
        </p:pic>
        <p:sp>
          <p:nvSpPr>
            <p:cNvPr id="33" name="TextBox 32"/>
            <p:cNvSpPr txBox="1"/>
            <p:nvPr/>
          </p:nvSpPr>
          <p:spPr>
            <a:xfrm>
              <a:off x="8111460" y="3565136"/>
              <a:ext cx="453970" cy="369332"/>
            </a:xfrm>
            <a:prstGeom prst="rect">
              <a:avLst/>
            </a:prstGeom>
            <a:noFill/>
          </p:spPr>
          <p:txBody>
            <a:bodyPr wrap="none" rtlCol="0">
              <a:spAutoFit/>
            </a:bodyPr>
            <a:lstStyle/>
            <a:p>
              <a:r>
                <a:rPr lang="en-US" dirty="0"/>
                <a:t>C</a:t>
              </a:r>
              <a:r>
                <a:rPr lang="en-US" dirty="0" smtClean="0"/>
                <a:t>D</a:t>
              </a:r>
              <a:endParaRPr lang="en-US" dirty="0"/>
            </a:p>
          </p:txBody>
        </p:sp>
      </p:grpSp>
      <p:sp>
        <p:nvSpPr>
          <p:cNvPr id="34" name="TextBox 33"/>
          <p:cNvSpPr txBox="1"/>
          <p:nvPr/>
        </p:nvSpPr>
        <p:spPr>
          <a:xfrm>
            <a:off x="918898" y="6316246"/>
            <a:ext cx="312906" cy="369332"/>
          </a:xfrm>
          <a:prstGeom prst="rect">
            <a:avLst/>
          </a:prstGeom>
          <a:noFill/>
        </p:spPr>
        <p:txBody>
          <a:bodyPr wrap="none" rtlCol="0">
            <a:spAutoFit/>
          </a:bodyPr>
          <a:lstStyle/>
          <a:p>
            <a:r>
              <a:rPr lang="en-US" dirty="0"/>
              <a:t>C</a:t>
            </a:r>
          </a:p>
        </p:txBody>
      </p:sp>
      <p:sp>
        <p:nvSpPr>
          <p:cNvPr id="16" name="Footer Placeholder 15"/>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230674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9" grpId="1"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Routing Around Decoys </a:t>
            </a:r>
            <a:endParaRPr lang="en-US" dirty="0"/>
          </a:p>
        </p:txBody>
      </p:sp>
      <p:sp>
        <p:nvSpPr>
          <p:cNvPr id="3" name="Content Placeholder 2"/>
          <p:cNvSpPr>
            <a:spLocks noGrp="1"/>
          </p:cNvSpPr>
          <p:nvPr>
            <p:ph type="subTitle" idx="1"/>
          </p:nvPr>
        </p:nvSpPr>
        <p:spPr/>
        <p:txBody>
          <a:bodyPr>
            <a:normAutofit/>
          </a:bodyPr>
          <a:lstStyle/>
          <a:p>
            <a:endParaRPr lang="en-US" dirty="0" smtClean="0"/>
          </a:p>
          <a:p>
            <a:pPr marL="0" indent="0">
              <a:buNone/>
            </a:pPr>
            <a:r>
              <a:rPr lang="en-US" dirty="0" err="1" smtClean="0"/>
              <a:t>Schuchard</a:t>
            </a:r>
            <a:r>
              <a:rPr lang="en-US" dirty="0" smtClean="0"/>
              <a:t> et al., ACM CCS 2012</a:t>
            </a:r>
            <a:endParaRPr lang="en-US" dirty="0"/>
          </a:p>
        </p:txBody>
      </p:sp>
    </p:spTree>
    <p:extLst>
      <p:ext uri="{BB962C8B-B14F-4D97-AF65-F5344CB8AC3E}">
        <p14:creationId xmlns:p14="http://schemas.microsoft.com/office/powerpoint/2010/main" val="42923639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18</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353728" y="85715"/>
            <a:ext cx="4464033" cy="1077218"/>
          </a:xfrm>
          <a:prstGeom prst="rect">
            <a:avLst/>
          </a:prstGeom>
          <a:noFill/>
        </p:spPr>
        <p:txBody>
          <a:bodyPr wrap="square" rtlCol="0">
            <a:spAutoFit/>
          </a:bodyPr>
          <a:lstStyle/>
          <a:p>
            <a:pPr algn="ctr"/>
            <a:r>
              <a:rPr lang="en-US" sz="3200" dirty="0" smtClean="0">
                <a:latin typeface="+mj-lt"/>
              </a:rPr>
              <a:t>Routing Around Decoys (RAD)</a:t>
            </a:r>
            <a:endParaRPr lang="en-US" sz="3200" dirty="0">
              <a:latin typeface="+mj-lt"/>
            </a:endParaRPr>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3285712" y="4013895"/>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4642753" y="4131001"/>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6029717" y="4050907"/>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2059331" y="3204024"/>
            <a:ext cx="5457226" cy="1647720"/>
          </a:xfrm>
          <a:custGeom>
            <a:avLst/>
            <a:gdLst>
              <a:gd name="connsiteX0" fmla="*/ 0 w 5457226"/>
              <a:gd name="connsiteY0" fmla="*/ 125575 h 1647720"/>
              <a:gd name="connsiteX1" fmla="*/ 1075428 w 5457226"/>
              <a:gd name="connsiteY1" fmla="*/ 114133 h 1647720"/>
              <a:gd name="connsiteX2" fmla="*/ 1807635 w 5457226"/>
              <a:gd name="connsiteY2" fmla="*/ 1338418 h 1647720"/>
              <a:gd name="connsiteX3" fmla="*/ 4690697 w 5457226"/>
              <a:gd name="connsiteY3" fmla="*/ 1567256 h 1647720"/>
              <a:gd name="connsiteX4" fmla="*/ 5457226 w 5457226"/>
              <a:gd name="connsiteY4" fmla="*/ 194226 h 164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226" h="1647720">
                <a:moveTo>
                  <a:pt x="0" y="125575"/>
                </a:moveTo>
                <a:cubicBezTo>
                  <a:pt x="387078" y="18783"/>
                  <a:pt x="774156" y="-88008"/>
                  <a:pt x="1075428" y="114133"/>
                </a:cubicBezTo>
                <a:cubicBezTo>
                  <a:pt x="1376701" y="316274"/>
                  <a:pt x="1205090" y="1096231"/>
                  <a:pt x="1807635" y="1338418"/>
                </a:cubicBezTo>
                <a:cubicBezTo>
                  <a:pt x="2410180" y="1580605"/>
                  <a:pt x="4082432" y="1757955"/>
                  <a:pt x="4690697" y="1567256"/>
                </a:cubicBezTo>
                <a:cubicBezTo>
                  <a:pt x="5298962" y="1376557"/>
                  <a:pt x="5457226" y="194226"/>
                  <a:pt x="5457226" y="194226"/>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164850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Costs of </a:t>
            </a:r>
            <a:br>
              <a:rPr lang="en-US" dirty="0" smtClean="0"/>
            </a:br>
            <a:r>
              <a:rPr lang="en-US" dirty="0" smtClean="0"/>
              <a:t>Routing Around Decoys </a:t>
            </a:r>
            <a:endParaRPr lang="en-US" dirty="0"/>
          </a:p>
        </p:txBody>
      </p:sp>
      <p:sp>
        <p:nvSpPr>
          <p:cNvPr id="3" name="Content Placeholder 2"/>
          <p:cNvSpPr>
            <a:spLocks noGrp="1"/>
          </p:cNvSpPr>
          <p:nvPr>
            <p:ph type="subTitle" idx="1"/>
          </p:nvPr>
        </p:nvSpPr>
        <p:spPr/>
        <p:txBody>
          <a:bodyPr>
            <a:normAutofit/>
          </a:bodyPr>
          <a:lstStyle/>
          <a:p>
            <a:endParaRPr lang="en-US" dirty="0" smtClean="0"/>
          </a:p>
          <a:p>
            <a:pPr marL="0" indent="0">
              <a:buNone/>
            </a:pPr>
            <a:r>
              <a:rPr lang="en-US" dirty="0" err="1" smtClean="0"/>
              <a:t>Houmansadr</a:t>
            </a:r>
            <a:r>
              <a:rPr lang="en-US" dirty="0" smtClean="0"/>
              <a:t> et al., NDSS 2014</a:t>
            </a:r>
            <a:endParaRPr lang="en-US" dirty="0"/>
          </a:p>
        </p:txBody>
      </p:sp>
    </p:spTree>
    <p:extLst>
      <p:ext uri="{BB962C8B-B14F-4D97-AF65-F5344CB8AC3E}">
        <p14:creationId xmlns:p14="http://schemas.microsoft.com/office/powerpoint/2010/main" val="20085621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Information Hiding</a:t>
            </a:r>
            <a:endParaRPr lang="en-US" dirty="0"/>
          </a:p>
        </p:txBody>
      </p:sp>
      <p:sp>
        <p:nvSpPr>
          <p:cNvPr id="3" name="Content Placeholder 2"/>
          <p:cNvSpPr>
            <a:spLocks noGrp="1"/>
          </p:cNvSpPr>
          <p:nvPr>
            <p:ph idx="1"/>
          </p:nvPr>
        </p:nvSpPr>
        <p:spPr/>
        <p:txBody>
          <a:bodyPr>
            <a:normAutofit/>
          </a:bodyPr>
          <a:lstStyle/>
          <a:p>
            <a:r>
              <a:rPr lang="en-US" dirty="0">
                <a:solidFill>
                  <a:schemeClr val="bg1">
                    <a:lumMod val="50000"/>
                  </a:schemeClr>
                </a:solidFill>
              </a:rPr>
              <a:t>Digital watermarking</a:t>
            </a:r>
          </a:p>
          <a:p>
            <a:r>
              <a:rPr lang="en-US" dirty="0">
                <a:solidFill>
                  <a:schemeClr val="bg1">
                    <a:lumMod val="50000"/>
                  </a:schemeClr>
                </a:solidFill>
              </a:rPr>
              <a:t>Steganography</a:t>
            </a:r>
          </a:p>
          <a:p>
            <a:r>
              <a:rPr lang="en-US" dirty="0">
                <a:solidFill>
                  <a:schemeClr val="bg1">
                    <a:lumMod val="50000"/>
                  </a:schemeClr>
                </a:solidFill>
              </a:rPr>
              <a:t>Covert channels</a:t>
            </a:r>
          </a:p>
          <a:p>
            <a:pPr marL="342900" lvl="1" indent="-342900">
              <a:buFont typeface="Arial"/>
              <a:buChar char="•"/>
            </a:pPr>
            <a:r>
              <a:rPr lang="en-US" sz="3200" dirty="0" smtClean="0">
                <a:solidFill>
                  <a:schemeClr val="bg1">
                    <a:lumMod val="50000"/>
                  </a:schemeClr>
                </a:solidFill>
              </a:rPr>
              <a:t>Anonymous communications</a:t>
            </a:r>
          </a:p>
          <a:p>
            <a:pPr marL="342900" lvl="1" indent="-342900">
              <a:buFont typeface="Arial"/>
              <a:buChar char="•"/>
            </a:pPr>
            <a:r>
              <a:rPr lang="en-US" sz="3200" dirty="0" smtClean="0">
                <a:solidFill>
                  <a:srgbClr val="FF0000"/>
                </a:solidFill>
              </a:rPr>
              <a:t>Protocol </a:t>
            </a:r>
            <a:r>
              <a:rPr lang="en-US" sz="3200" dirty="0">
                <a:solidFill>
                  <a:srgbClr val="FF0000"/>
                </a:solidFill>
              </a:rPr>
              <a:t>obfuscation</a:t>
            </a:r>
          </a:p>
        </p:txBody>
      </p:sp>
      <p:sp>
        <p:nvSpPr>
          <p:cNvPr id="4" name="Footer Placeholder 3"/>
          <p:cNvSpPr>
            <a:spLocks noGrp="1"/>
          </p:cNvSpPr>
          <p:nvPr>
            <p:ph type="ftr" sz="quarter" idx="11"/>
          </p:nvPr>
        </p:nvSpPr>
        <p:spPr/>
        <p:txBody>
          <a:bodyPr/>
          <a:lstStyle/>
          <a:p>
            <a:r>
              <a:rPr lang="en-US" dirty="0" smtClean="0"/>
              <a:t>CS660 - </a:t>
            </a:r>
            <a:r>
              <a:rPr lang="en-US" dirty="0" smtClean="0"/>
              <a:t>Advanced Information </a:t>
            </a:r>
            <a:r>
              <a:rPr lang="en-US" dirty="0" smtClean="0"/>
              <a:t>Assurance - </a:t>
            </a:r>
            <a:r>
              <a:rPr lang="en-US" dirty="0" err="1" smtClean="0"/>
              <a:t>UMassAmherst</a:t>
            </a:r>
            <a:endParaRPr lang="en-US" dirty="0"/>
          </a:p>
        </p:txBody>
      </p:sp>
      <p:sp>
        <p:nvSpPr>
          <p:cNvPr id="5" name="Slide Number Placeholder 4"/>
          <p:cNvSpPr>
            <a:spLocks noGrp="1"/>
          </p:cNvSpPr>
          <p:nvPr>
            <p:ph type="sldNum" sz="quarter" idx="12"/>
          </p:nvPr>
        </p:nvSpPr>
        <p:spPr/>
        <p:txBody>
          <a:bodyPr/>
          <a:lstStyle/>
          <a:p>
            <a:fld id="{DE546FDB-379E-6644-BF18-5AA5854BF061}" type="slidenum">
              <a:rPr lang="en-US" smtClean="0"/>
              <a:t>2</a:t>
            </a:fld>
            <a:endParaRPr lang="en-US"/>
          </a:p>
        </p:txBody>
      </p:sp>
    </p:spTree>
    <p:extLst>
      <p:ext uri="{BB962C8B-B14F-4D97-AF65-F5344CB8AC3E}">
        <p14:creationId xmlns:p14="http://schemas.microsoft.com/office/powerpoint/2010/main" val="17973661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paper</a:t>
            </a:r>
            <a:endParaRPr lang="en-US" dirty="0"/>
          </a:p>
        </p:txBody>
      </p:sp>
      <p:sp>
        <p:nvSpPr>
          <p:cNvPr id="3" name="Content Placeholder 2"/>
          <p:cNvSpPr>
            <a:spLocks noGrp="1"/>
          </p:cNvSpPr>
          <p:nvPr>
            <p:ph idx="1"/>
          </p:nvPr>
        </p:nvSpPr>
        <p:spPr/>
        <p:txBody>
          <a:bodyPr/>
          <a:lstStyle/>
          <a:p>
            <a:r>
              <a:rPr lang="en-US" dirty="0"/>
              <a:t>C</a:t>
            </a:r>
            <a:r>
              <a:rPr lang="en-US" dirty="0" smtClean="0"/>
              <a:t>oncrete analysis based on real inter-domain routing data</a:t>
            </a:r>
            <a:endParaRPr lang="en-US" dirty="0"/>
          </a:p>
          <a:p>
            <a:pPr lvl="1"/>
            <a:r>
              <a:rPr lang="en-US" dirty="0" smtClean="0"/>
              <a:t>As opposed to relying on the AS graph</a:t>
            </a:r>
            <a:r>
              <a:rPr lang="en-US" dirty="0"/>
              <a:t> </a:t>
            </a:r>
            <a:r>
              <a:rPr lang="en-US" dirty="0" smtClean="0"/>
              <a:t>only</a:t>
            </a:r>
          </a:p>
          <a:p>
            <a:endParaRPr lang="en-US" dirty="0" smtClean="0"/>
          </a:p>
          <a:p>
            <a:r>
              <a:rPr lang="en-US" dirty="0" smtClean="0"/>
              <a:t>While technically feasible, RAD imposes significant costs to censors</a:t>
            </a:r>
          </a:p>
        </p:txBody>
      </p:sp>
      <p:sp>
        <p:nvSpPr>
          <p:cNvPr id="4" name="Slide Number Placeholder 3"/>
          <p:cNvSpPr>
            <a:spLocks noGrp="1"/>
          </p:cNvSpPr>
          <p:nvPr>
            <p:ph type="sldNum" sz="quarter" idx="12"/>
          </p:nvPr>
        </p:nvSpPr>
        <p:spPr/>
        <p:txBody>
          <a:bodyPr/>
          <a:lstStyle/>
          <a:p>
            <a:fld id="{74C0455A-0D12-454A-B9D4-B7E043501F69}" type="slidenum">
              <a:rPr lang="en-US" smtClean="0"/>
              <a:t>20</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0442795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a:p>
          <a:p>
            <a:r>
              <a:rPr lang="en-US" dirty="0" smtClean="0"/>
              <a:t>Main intuition: Internet paths are not equal!</a:t>
            </a:r>
          </a:p>
          <a:p>
            <a:pPr lvl="1"/>
            <a:r>
              <a:rPr lang="en-US" dirty="0" smtClean="0"/>
              <a:t>Standard decision making in BGP aims to maximize </a:t>
            </a:r>
            <a:r>
              <a:rPr lang="en-US" dirty="0" err="1" smtClean="0"/>
              <a:t>QoS</a:t>
            </a:r>
            <a:r>
              <a:rPr lang="en-US" dirty="0" smtClean="0"/>
              <a:t> and minimize costs</a:t>
            </a:r>
            <a:endParaRPr lang="en-US" dirty="0"/>
          </a:p>
        </p:txBody>
      </p:sp>
      <p:sp>
        <p:nvSpPr>
          <p:cNvPr id="5" name="Slide Number Placeholder 4"/>
          <p:cNvSpPr>
            <a:spLocks noGrp="1"/>
          </p:cNvSpPr>
          <p:nvPr>
            <p:ph type="sldNum" sz="quarter" idx="12"/>
          </p:nvPr>
        </p:nvSpPr>
        <p:spPr/>
        <p:txBody>
          <a:bodyPr/>
          <a:lstStyle/>
          <a:p>
            <a:fld id="{74C0455A-0D12-454A-B9D4-B7E043501F69}" type="slidenum">
              <a:rPr lang="en-US" smtClean="0"/>
              <a:t>21</a:t>
            </a:fld>
            <a:endParaRPr lang="en-US"/>
          </a:p>
        </p:txBody>
      </p:sp>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423414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22</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413939" y="15160"/>
            <a:ext cx="4523343" cy="1077218"/>
          </a:xfrm>
          <a:prstGeom prst="rect">
            <a:avLst/>
          </a:prstGeom>
          <a:noFill/>
        </p:spPr>
        <p:txBody>
          <a:bodyPr wrap="square" rtlCol="0">
            <a:spAutoFit/>
          </a:bodyPr>
          <a:lstStyle/>
          <a:p>
            <a:pPr marL="514350" indent="-514350" algn="ctr">
              <a:buAutoNum type="arabicPeriod"/>
            </a:pPr>
            <a:r>
              <a:rPr lang="en-US" sz="3200" dirty="0" smtClean="0"/>
              <a:t>Degraded </a:t>
            </a:r>
          </a:p>
          <a:p>
            <a:pPr algn="ctr"/>
            <a:r>
              <a:rPr lang="en-US" sz="3200" dirty="0" smtClean="0"/>
              <a:t>Internet </a:t>
            </a:r>
            <a:r>
              <a:rPr lang="en-US" sz="3200" dirty="0"/>
              <a:t>reachability </a:t>
            </a:r>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3285712" y="4013895"/>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4642753" y="4131001"/>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6029717" y="4050907"/>
            <a:ext cx="1323809" cy="1260850"/>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2059331" y="3204024"/>
            <a:ext cx="5457226" cy="1647720"/>
          </a:xfrm>
          <a:custGeom>
            <a:avLst/>
            <a:gdLst>
              <a:gd name="connsiteX0" fmla="*/ 0 w 5457226"/>
              <a:gd name="connsiteY0" fmla="*/ 125575 h 1647720"/>
              <a:gd name="connsiteX1" fmla="*/ 1075428 w 5457226"/>
              <a:gd name="connsiteY1" fmla="*/ 114133 h 1647720"/>
              <a:gd name="connsiteX2" fmla="*/ 1807635 w 5457226"/>
              <a:gd name="connsiteY2" fmla="*/ 1338418 h 1647720"/>
              <a:gd name="connsiteX3" fmla="*/ 4690697 w 5457226"/>
              <a:gd name="connsiteY3" fmla="*/ 1567256 h 1647720"/>
              <a:gd name="connsiteX4" fmla="*/ 5457226 w 5457226"/>
              <a:gd name="connsiteY4" fmla="*/ 194226 h 164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226" h="1647720">
                <a:moveTo>
                  <a:pt x="0" y="125575"/>
                </a:moveTo>
                <a:cubicBezTo>
                  <a:pt x="387078" y="18783"/>
                  <a:pt x="774156" y="-88008"/>
                  <a:pt x="1075428" y="114133"/>
                </a:cubicBezTo>
                <a:cubicBezTo>
                  <a:pt x="1376701" y="316274"/>
                  <a:pt x="1205090" y="1096231"/>
                  <a:pt x="1807635" y="1338418"/>
                </a:cubicBezTo>
                <a:cubicBezTo>
                  <a:pt x="2410180" y="1580605"/>
                  <a:pt x="4082432" y="1757955"/>
                  <a:pt x="4690697" y="1567256"/>
                </a:cubicBezTo>
                <a:cubicBezTo>
                  <a:pt x="5298962" y="1376557"/>
                  <a:pt x="5457226" y="194226"/>
                  <a:pt x="5457226" y="194226"/>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263705" y="5225867"/>
            <a:ext cx="1077564" cy="369333"/>
          </a:xfrm>
          <a:prstGeom prst="rect">
            <a:avLst/>
          </a:prstGeom>
          <a:solidFill>
            <a:srgbClr val="CCFFCC"/>
          </a:solidFill>
        </p:spPr>
        <p:txBody>
          <a:bodyPr wrap="none" rtlCol="0">
            <a:spAutoFit/>
          </a:bodyPr>
          <a:lstStyle/>
          <a:p>
            <a:r>
              <a:rPr lang="en-US" b="1" dirty="0" smtClean="0"/>
              <a:t>Decoy AS</a:t>
            </a:r>
            <a:endParaRPr lang="en-US" b="1" dirty="0"/>
          </a:p>
        </p:txBody>
      </p:sp>
      <p:pic>
        <p:nvPicPr>
          <p:cNvPr id="32" name="Picture 3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8159" y="4581262"/>
            <a:ext cx="465319" cy="342010"/>
          </a:xfrm>
          <a:prstGeom prst="rect">
            <a:avLst/>
          </a:prstGeom>
        </p:spPr>
      </p:pic>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657575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preference in BGP</a:t>
            </a:r>
            <a:endParaRPr lang="en-US" dirty="0"/>
          </a:p>
        </p:txBody>
      </p:sp>
      <p:sp>
        <p:nvSpPr>
          <p:cNvPr id="3" name="Content Placeholder 2"/>
          <p:cNvSpPr>
            <a:spLocks noGrp="1"/>
          </p:cNvSpPr>
          <p:nvPr>
            <p:ph idx="1"/>
          </p:nvPr>
        </p:nvSpPr>
        <p:spPr/>
        <p:txBody>
          <a:bodyPr>
            <a:normAutofit lnSpcReduction="10000"/>
          </a:bodyPr>
          <a:lstStyle/>
          <a:p>
            <a:r>
              <a:rPr lang="en-US" dirty="0" err="1" smtClean="0"/>
              <a:t>ASes</a:t>
            </a:r>
            <a:r>
              <a:rPr lang="en-US" dirty="0" smtClean="0"/>
              <a:t> are inter-connected based on business relationships</a:t>
            </a:r>
          </a:p>
          <a:p>
            <a:pPr lvl="1"/>
            <a:r>
              <a:rPr lang="en-US" dirty="0" smtClean="0"/>
              <a:t>Customer-to-provider</a:t>
            </a:r>
          </a:p>
          <a:p>
            <a:pPr lvl="1"/>
            <a:r>
              <a:rPr lang="en-US" dirty="0" smtClean="0"/>
              <a:t>Peer-to-peer</a:t>
            </a:r>
          </a:p>
          <a:p>
            <a:pPr lvl="1"/>
            <a:r>
              <a:rPr lang="en-US" dirty="0" smtClean="0"/>
              <a:t>Sibling-to-sibling</a:t>
            </a:r>
          </a:p>
          <a:p>
            <a:r>
              <a:rPr lang="en-US" dirty="0" smtClean="0"/>
              <a:t>Standard path preference:</a:t>
            </a:r>
          </a:p>
          <a:p>
            <a:pPr marL="971550" lvl="1" indent="-514350">
              <a:buFont typeface="+mj-lt"/>
              <a:buAutoNum type="arabicPeriod"/>
            </a:pPr>
            <a:r>
              <a:rPr lang="en-US" dirty="0" smtClean="0"/>
              <a:t>Customer</a:t>
            </a:r>
          </a:p>
          <a:p>
            <a:pPr marL="971550" lvl="1" indent="-514350">
              <a:buFont typeface="+mj-lt"/>
              <a:buAutoNum type="arabicPeriod"/>
            </a:pPr>
            <a:r>
              <a:rPr lang="en-US" dirty="0" smtClean="0"/>
              <a:t>Peer/Sibling</a:t>
            </a:r>
          </a:p>
          <a:p>
            <a:pPr marL="971550" lvl="1" indent="-514350">
              <a:buFont typeface="+mj-lt"/>
              <a:buAutoNum type="arabicPeriod"/>
            </a:pPr>
            <a:r>
              <a:rPr lang="en-US" dirty="0" smtClean="0"/>
              <a:t>Provider</a:t>
            </a:r>
            <a:endParaRPr lang="en-US" dirty="0"/>
          </a:p>
        </p:txBody>
      </p:sp>
      <p:sp>
        <p:nvSpPr>
          <p:cNvPr id="4" name="Slide Number Placeholder 3"/>
          <p:cNvSpPr>
            <a:spLocks noGrp="1"/>
          </p:cNvSpPr>
          <p:nvPr>
            <p:ph type="sldNum" sz="quarter" idx="12"/>
          </p:nvPr>
        </p:nvSpPr>
        <p:spPr/>
        <p:txBody>
          <a:bodyPr/>
          <a:lstStyle/>
          <a:p>
            <a:fld id="{74C0455A-0D12-454A-B9D4-B7E043501F69}" type="slidenum">
              <a:rPr lang="en-US" smtClean="0"/>
              <a:t>23</a:t>
            </a:fld>
            <a:endParaRPr lang="en-US"/>
          </a:p>
        </p:txBody>
      </p:sp>
      <p:pic>
        <p:nvPicPr>
          <p:cNvPr id="5" name="Picture 4" descr="Screen Shot 2014-10-24 at 12.48.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715" y="3634921"/>
            <a:ext cx="3548101" cy="2159035"/>
          </a:xfrm>
          <a:prstGeom prst="rect">
            <a:avLst/>
          </a:prstGeom>
        </p:spPr>
      </p:pic>
      <p:sp>
        <p:nvSpPr>
          <p:cNvPr id="6" name="Footer Placeholder 5"/>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9733551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Valley-free routing</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r>
              <a:rPr lang="en-US" dirty="0" smtClean="0"/>
              <a:t>A valley-free Internet path: </a:t>
            </a:r>
          </a:p>
          <a:p>
            <a:pPr marL="0" indent="0">
              <a:buNone/>
            </a:pPr>
            <a:r>
              <a:rPr lang="en-US" dirty="0" smtClean="0"/>
              <a:t>each transit AS is paid by at least one neighbor AS in the path</a:t>
            </a:r>
          </a:p>
          <a:p>
            <a:endParaRPr lang="en-US" dirty="0" smtClean="0"/>
          </a:p>
          <a:p>
            <a:endParaRPr lang="en-US" dirty="0"/>
          </a:p>
          <a:p>
            <a:endParaRPr lang="en-US" dirty="0" smtClean="0"/>
          </a:p>
          <a:p>
            <a:endParaRPr lang="en-US" dirty="0"/>
          </a:p>
          <a:p>
            <a:r>
              <a:rPr lang="en-US" dirty="0" smtClean="0"/>
              <a:t>ISPs widely practice valley-free routing</a:t>
            </a:r>
            <a:endParaRPr lang="en-US" dirty="0"/>
          </a:p>
        </p:txBody>
      </p:sp>
      <p:sp>
        <p:nvSpPr>
          <p:cNvPr id="4" name="Slide Number Placeholder 3"/>
          <p:cNvSpPr>
            <a:spLocks noGrp="1"/>
          </p:cNvSpPr>
          <p:nvPr>
            <p:ph type="sldNum" sz="quarter" idx="12"/>
          </p:nvPr>
        </p:nvSpPr>
        <p:spPr/>
        <p:txBody>
          <a:bodyPr/>
          <a:lstStyle/>
          <a:p>
            <a:fld id="{74C0455A-0D12-454A-B9D4-B7E043501F69}" type="slidenum">
              <a:rPr lang="en-US" smtClean="0"/>
              <a:t>24</a:t>
            </a:fld>
            <a:endParaRPr lang="en-US"/>
          </a:p>
        </p:txBody>
      </p:sp>
      <p:pic>
        <p:nvPicPr>
          <p:cNvPr id="5" name="Picture 4" descr="Screen Shot 2014-10-24 at 12.49.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20753"/>
            <a:ext cx="9144000" cy="2229577"/>
          </a:xfrm>
          <a:prstGeom prst="rect">
            <a:avLst/>
          </a:prstGeom>
        </p:spPr>
      </p:pic>
      <p:sp>
        <p:nvSpPr>
          <p:cNvPr id="6" name="Footer Placeholder 5"/>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5158662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25</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353728" y="85715"/>
            <a:ext cx="4464033" cy="584776"/>
          </a:xfrm>
          <a:prstGeom prst="rect">
            <a:avLst/>
          </a:prstGeom>
          <a:noFill/>
        </p:spPr>
        <p:txBody>
          <a:bodyPr wrap="square" rtlCol="0">
            <a:spAutoFit/>
          </a:bodyPr>
          <a:lstStyle/>
          <a:p>
            <a:pPr algn="ctr"/>
            <a:r>
              <a:rPr lang="en-US" sz="3200" dirty="0" smtClean="0"/>
              <a:t>2. </a:t>
            </a:r>
            <a:r>
              <a:rPr lang="en-US" sz="3200" dirty="0"/>
              <a:t>Non-valley-free routes </a:t>
            </a:r>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1691823" y="4050907"/>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3458169" y="3968279"/>
            <a:ext cx="1941358"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5632187" y="3980352"/>
            <a:ext cx="1552007"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68484" y="1968369"/>
            <a:ext cx="1095172" cy="400110"/>
          </a:xfrm>
          <a:prstGeom prst="rect">
            <a:avLst/>
          </a:prstGeom>
          <a:solidFill>
            <a:srgbClr val="FFFF00"/>
          </a:solidFill>
        </p:spPr>
        <p:txBody>
          <a:bodyPr wrap="none" rtlCol="0">
            <a:spAutoFit/>
          </a:bodyPr>
          <a:lstStyle/>
          <a:p>
            <a:r>
              <a:rPr lang="en-US" sz="2000" b="1" dirty="0" smtClean="0"/>
              <a:t>Provider</a:t>
            </a:r>
            <a:endParaRPr lang="en-US" sz="2000" b="1" dirty="0"/>
          </a:p>
        </p:txBody>
      </p:sp>
      <p:sp>
        <p:nvSpPr>
          <p:cNvPr id="32" name="TextBox 31"/>
          <p:cNvSpPr txBox="1"/>
          <p:nvPr/>
        </p:nvSpPr>
        <p:spPr>
          <a:xfrm>
            <a:off x="1584970" y="5318795"/>
            <a:ext cx="1216098" cy="400110"/>
          </a:xfrm>
          <a:prstGeom prst="rect">
            <a:avLst/>
          </a:prstGeom>
          <a:solidFill>
            <a:srgbClr val="FFFF00"/>
          </a:solidFill>
        </p:spPr>
        <p:txBody>
          <a:bodyPr wrap="none" rtlCol="0">
            <a:spAutoFit/>
          </a:bodyPr>
          <a:lstStyle/>
          <a:p>
            <a:r>
              <a:rPr lang="en-US" sz="2000" b="1" dirty="0" smtClean="0"/>
              <a:t>Customer</a:t>
            </a:r>
            <a:endParaRPr lang="en-US" sz="2000" b="1" dirty="0"/>
          </a:p>
        </p:txBody>
      </p:sp>
      <p:sp>
        <p:nvSpPr>
          <p:cNvPr id="34" name="TextBox 33"/>
          <p:cNvSpPr txBox="1"/>
          <p:nvPr/>
        </p:nvSpPr>
        <p:spPr>
          <a:xfrm>
            <a:off x="3934006" y="5241202"/>
            <a:ext cx="1095172" cy="400110"/>
          </a:xfrm>
          <a:prstGeom prst="rect">
            <a:avLst/>
          </a:prstGeom>
          <a:solidFill>
            <a:srgbClr val="FFFF00"/>
          </a:solidFill>
        </p:spPr>
        <p:txBody>
          <a:bodyPr wrap="none" rtlCol="0">
            <a:spAutoFit/>
          </a:bodyPr>
          <a:lstStyle/>
          <a:p>
            <a:r>
              <a:rPr lang="en-US" sz="2000" b="1" dirty="0" smtClean="0"/>
              <a:t>Provider</a:t>
            </a:r>
            <a:endParaRPr lang="en-US" sz="2000" b="1" dirty="0"/>
          </a:p>
        </p:txBody>
      </p:sp>
      <p:sp>
        <p:nvSpPr>
          <p:cNvPr id="3" name="Freeform 2"/>
          <p:cNvSpPr/>
          <p:nvPr/>
        </p:nvSpPr>
        <p:spPr>
          <a:xfrm>
            <a:off x="1813988" y="3457222"/>
            <a:ext cx="5806012" cy="1341510"/>
          </a:xfrm>
          <a:custGeom>
            <a:avLst/>
            <a:gdLst>
              <a:gd name="connsiteX0" fmla="*/ 6345 w 5806012"/>
              <a:gd name="connsiteY0" fmla="*/ 155222 h 1341510"/>
              <a:gd name="connsiteX1" fmla="*/ 740123 w 5806012"/>
              <a:gd name="connsiteY1" fmla="*/ 1072445 h 1341510"/>
              <a:gd name="connsiteX2" fmla="*/ 4648901 w 5806012"/>
              <a:gd name="connsiteY2" fmla="*/ 1270000 h 1341510"/>
              <a:gd name="connsiteX3" fmla="*/ 5806012 w 5806012"/>
              <a:gd name="connsiteY3" fmla="*/ 0 h 1341510"/>
            </a:gdLst>
            <a:ahLst/>
            <a:cxnLst>
              <a:cxn ang="0">
                <a:pos x="connsiteX0" y="connsiteY0"/>
              </a:cxn>
              <a:cxn ang="0">
                <a:pos x="connsiteX1" y="connsiteY1"/>
              </a:cxn>
              <a:cxn ang="0">
                <a:pos x="connsiteX2" y="connsiteY2"/>
              </a:cxn>
              <a:cxn ang="0">
                <a:pos x="connsiteX3" y="connsiteY3"/>
              </a:cxn>
            </a:cxnLst>
            <a:rect l="l" t="t" r="r" b="b"/>
            <a:pathLst>
              <a:path w="5806012" h="1341510">
                <a:moveTo>
                  <a:pt x="6345" y="155222"/>
                </a:moveTo>
                <a:cubicBezTo>
                  <a:pt x="-13646" y="520935"/>
                  <a:pt x="-33636" y="886649"/>
                  <a:pt x="740123" y="1072445"/>
                </a:cubicBezTo>
                <a:cubicBezTo>
                  <a:pt x="1513882" y="1258241"/>
                  <a:pt x="3804586" y="1448741"/>
                  <a:pt x="4648901" y="1270000"/>
                </a:cubicBezTo>
                <a:cubicBezTo>
                  <a:pt x="5493216" y="1091259"/>
                  <a:pt x="5806012" y="0"/>
                  <a:pt x="5806012" y="0"/>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5" name="Picture 34" descr="dollar-46-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2475" y="3788729"/>
            <a:ext cx="757949" cy="1396881"/>
          </a:xfrm>
          <a:prstGeom prst="rect">
            <a:avLst/>
          </a:prstGeom>
        </p:spPr>
      </p:pic>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2869012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9" grpId="0" animBg="1"/>
      <p:bldP spid="82" grpId="0" animBg="1"/>
      <p:bldP spid="31" grpId="0" animBg="1"/>
      <p:bldP spid="32" grpId="0" animBg="1"/>
      <p:bldP spid="34"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26</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353728" y="85715"/>
            <a:ext cx="4464033" cy="584776"/>
          </a:xfrm>
          <a:prstGeom prst="rect">
            <a:avLst/>
          </a:prstGeom>
          <a:noFill/>
        </p:spPr>
        <p:txBody>
          <a:bodyPr wrap="square" rtlCol="0">
            <a:spAutoFit/>
          </a:bodyPr>
          <a:lstStyle/>
          <a:p>
            <a:pPr algn="ctr"/>
            <a:r>
              <a:rPr lang="en-US" sz="3200" dirty="0" smtClean="0"/>
              <a:t>3. More expensive paths </a:t>
            </a:r>
            <a:endParaRPr lang="en-US" sz="3200" dirty="0"/>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3285712" y="4013895"/>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4642753" y="4131001"/>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6029717" y="4050907"/>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2002887" y="3316912"/>
            <a:ext cx="5457226" cy="1647720"/>
          </a:xfrm>
          <a:custGeom>
            <a:avLst/>
            <a:gdLst>
              <a:gd name="connsiteX0" fmla="*/ 0 w 5457226"/>
              <a:gd name="connsiteY0" fmla="*/ 125575 h 1647720"/>
              <a:gd name="connsiteX1" fmla="*/ 1075428 w 5457226"/>
              <a:gd name="connsiteY1" fmla="*/ 114133 h 1647720"/>
              <a:gd name="connsiteX2" fmla="*/ 1807635 w 5457226"/>
              <a:gd name="connsiteY2" fmla="*/ 1338418 h 1647720"/>
              <a:gd name="connsiteX3" fmla="*/ 4690697 w 5457226"/>
              <a:gd name="connsiteY3" fmla="*/ 1567256 h 1647720"/>
              <a:gd name="connsiteX4" fmla="*/ 5457226 w 5457226"/>
              <a:gd name="connsiteY4" fmla="*/ 194226 h 164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226" h="1647720">
                <a:moveTo>
                  <a:pt x="0" y="125575"/>
                </a:moveTo>
                <a:cubicBezTo>
                  <a:pt x="387078" y="18783"/>
                  <a:pt x="774156" y="-88008"/>
                  <a:pt x="1075428" y="114133"/>
                </a:cubicBezTo>
                <a:cubicBezTo>
                  <a:pt x="1376701" y="316274"/>
                  <a:pt x="1205090" y="1096231"/>
                  <a:pt x="1807635" y="1338418"/>
                </a:cubicBezTo>
                <a:cubicBezTo>
                  <a:pt x="2410180" y="1580605"/>
                  <a:pt x="4082432" y="1757955"/>
                  <a:pt x="4690697" y="1567256"/>
                </a:cubicBezTo>
                <a:cubicBezTo>
                  <a:pt x="5298962" y="1376557"/>
                  <a:pt x="5457226" y="194226"/>
                  <a:pt x="5457226" y="194226"/>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544442" y="1827555"/>
            <a:ext cx="1216098" cy="400110"/>
          </a:xfrm>
          <a:prstGeom prst="rect">
            <a:avLst/>
          </a:prstGeom>
          <a:solidFill>
            <a:srgbClr val="FFFF00"/>
          </a:solidFill>
        </p:spPr>
        <p:txBody>
          <a:bodyPr wrap="none" rtlCol="0">
            <a:spAutoFit/>
          </a:bodyPr>
          <a:lstStyle/>
          <a:p>
            <a:r>
              <a:rPr lang="en-US" sz="2000" b="1" dirty="0" smtClean="0"/>
              <a:t>Customer</a:t>
            </a:r>
            <a:endParaRPr lang="en-US" sz="2000" b="1" dirty="0"/>
          </a:p>
        </p:txBody>
      </p:sp>
      <p:sp>
        <p:nvSpPr>
          <p:cNvPr id="34" name="TextBox 33"/>
          <p:cNvSpPr txBox="1"/>
          <p:nvPr/>
        </p:nvSpPr>
        <p:spPr>
          <a:xfrm>
            <a:off x="3474569" y="5276152"/>
            <a:ext cx="1095172" cy="400110"/>
          </a:xfrm>
          <a:prstGeom prst="rect">
            <a:avLst/>
          </a:prstGeom>
          <a:solidFill>
            <a:srgbClr val="FFFF00"/>
          </a:solidFill>
        </p:spPr>
        <p:txBody>
          <a:bodyPr wrap="none" rtlCol="0">
            <a:spAutoFit/>
          </a:bodyPr>
          <a:lstStyle/>
          <a:p>
            <a:r>
              <a:rPr lang="en-US" sz="2000" b="1" dirty="0" smtClean="0"/>
              <a:t>Provider</a:t>
            </a:r>
            <a:endParaRPr lang="en-US" sz="2000" b="1" dirty="0"/>
          </a:p>
        </p:txBody>
      </p:sp>
      <p:pic>
        <p:nvPicPr>
          <p:cNvPr id="7" name="Picture 6" descr="dollar-46-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2658" y="3352466"/>
            <a:ext cx="757949" cy="1396881"/>
          </a:xfrm>
          <a:prstGeom prst="rect">
            <a:avLst/>
          </a:prstGeom>
        </p:spPr>
      </p:pic>
      <p:pic>
        <p:nvPicPr>
          <p:cNvPr id="37" name="Picture 36" descr="dollar-46-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4020" y="2311745"/>
            <a:ext cx="320678" cy="591002"/>
          </a:xfrm>
          <a:prstGeom prst="rect">
            <a:avLst/>
          </a:prstGeom>
        </p:spPr>
      </p:pic>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34867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27</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353728" y="85715"/>
            <a:ext cx="4464033" cy="584776"/>
          </a:xfrm>
          <a:prstGeom prst="rect">
            <a:avLst/>
          </a:prstGeom>
          <a:noFill/>
        </p:spPr>
        <p:txBody>
          <a:bodyPr wrap="square" rtlCol="0">
            <a:spAutoFit/>
          </a:bodyPr>
          <a:lstStyle/>
          <a:p>
            <a:pPr algn="ctr"/>
            <a:r>
              <a:rPr lang="en-US" sz="3200" dirty="0" smtClean="0"/>
              <a:t>4. Longer paths</a:t>
            </a:r>
            <a:endParaRPr lang="en-US" sz="3200" dirty="0"/>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3285712" y="4013895"/>
            <a:ext cx="989955" cy="98143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2059331" y="3204024"/>
            <a:ext cx="5457226" cy="1647720"/>
          </a:xfrm>
          <a:custGeom>
            <a:avLst/>
            <a:gdLst>
              <a:gd name="connsiteX0" fmla="*/ 0 w 5457226"/>
              <a:gd name="connsiteY0" fmla="*/ 125575 h 1647720"/>
              <a:gd name="connsiteX1" fmla="*/ 1075428 w 5457226"/>
              <a:gd name="connsiteY1" fmla="*/ 114133 h 1647720"/>
              <a:gd name="connsiteX2" fmla="*/ 1807635 w 5457226"/>
              <a:gd name="connsiteY2" fmla="*/ 1338418 h 1647720"/>
              <a:gd name="connsiteX3" fmla="*/ 4690697 w 5457226"/>
              <a:gd name="connsiteY3" fmla="*/ 1567256 h 1647720"/>
              <a:gd name="connsiteX4" fmla="*/ 5457226 w 5457226"/>
              <a:gd name="connsiteY4" fmla="*/ 194226 h 164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226" h="1647720">
                <a:moveTo>
                  <a:pt x="0" y="125575"/>
                </a:moveTo>
                <a:cubicBezTo>
                  <a:pt x="387078" y="18783"/>
                  <a:pt x="774156" y="-88008"/>
                  <a:pt x="1075428" y="114133"/>
                </a:cubicBezTo>
                <a:cubicBezTo>
                  <a:pt x="1376701" y="316274"/>
                  <a:pt x="1205090" y="1096231"/>
                  <a:pt x="1807635" y="1338418"/>
                </a:cubicBezTo>
                <a:cubicBezTo>
                  <a:pt x="2410180" y="1580605"/>
                  <a:pt x="4082432" y="1757955"/>
                  <a:pt x="4690697" y="1567256"/>
                </a:cubicBezTo>
                <a:cubicBezTo>
                  <a:pt x="5298962" y="1376557"/>
                  <a:pt x="5457226" y="194226"/>
                  <a:pt x="5457226" y="194226"/>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loud 31"/>
          <p:cNvSpPr/>
          <p:nvPr/>
        </p:nvSpPr>
        <p:spPr>
          <a:xfrm>
            <a:off x="4275667" y="4231648"/>
            <a:ext cx="989955" cy="98143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loud 33"/>
          <p:cNvSpPr/>
          <p:nvPr/>
        </p:nvSpPr>
        <p:spPr>
          <a:xfrm>
            <a:off x="5265622" y="4361025"/>
            <a:ext cx="989955" cy="98143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loud 34"/>
          <p:cNvSpPr/>
          <p:nvPr/>
        </p:nvSpPr>
        <p:spPr>
          <a:xfrm>
            <a:off x="6199133" y="4442869"/>
            <a:ext cx="989955" cy="98143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loud 35"/>
          <p:cNvSpPr/>
          <p:nvPr/>
        </p:nvSpPr>
        <p:spPr>
          <a:xfrm>
            <a:off x="6915469" y="3740929"/>
            <a:ext cx="989955" cy="98143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8557350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28</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353728" y="85715"/>
            <a:ext cx="4464033" cy="584776"/>
          </a:xfrm>
          <a:prstGeom prst="rect">
            <a:avLst/>
          </a:prstGeom>
          <a:noFill/>
        </p:spPr>
        <p:txBody>
          <a:bodyPr wrap="square" rtlCol="0">
            <a:spAutoFit/>
          </a:bodyPr>
          <a:lstStyle/>
          <a:p>
            <a:pPr algn="ctr"/>
            <a:r>
              <a:rPr lang="en-US" sz="3200" dirty="0" smtClean="0"/>
              <a:t>5. Higher path latencies</a:t>
            </a:r>
            <a:endParaRPr lang="en-US" sz="3200" dirty="0"/>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3285712" y="3999784"/>
            <a:ext cx="2113815" cy="1377956"/>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5493952" y="4131001"/>
            <a:ext cx="2022605"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2059331" y="3204024"/>
            <a:ext cx="5457226" cy="1647720"/>
          </a:xfrm>
          <a:custGeom>
            <a:avLst/>
            <a:gdLst>
              <a:gd name="connsiteX0" fmla="*/ 0 w 5457226"/>
              <a:gd name="connsiteY0" fmla="*/ 125575 h 1647720"/>
              <a:gd name="connsiteX1" fmla="*/ 1075428 w 5457226"/>
              <a:gd name="connsiteY1" fmla="*/ 114133 h 1647720"/>
              <a:gd name="connsiteX2" fmla="*/ 1807635 w 5457226"/>
              <a:gd name="connsiteY2" fmla="*/ 1338418 h 1647720"/>
              <a:gd name="connsiteX3" fmla="*/ 4690697 w 5457226"/>
              <a:gd name="connsiteY3" fmla="*/ 1567256 h 1647720"/>
              <a:gd name="connsiteX4" fmla="*/ 5457226 w 5457226"/>
              <a:gd name="connsiteY4" fmla="*/ 194226 h 164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226" h="1647720">
                <a:moveTo>
                  <a:pt x="0" y="125575"/>
                </a:moveTo>
                <a:cubicBezTo>
                  <a:pt x="387078" y="18783"/>
                  <a:pt x="774156" y="-88008"/>
                  <a:pt x="1075428" y="114133"/>
                </a:cubicBezTo>
                <a:cubicBezTo>
                  <a:pt x="1376701" y="316274"/>
                  <a:pt x="1205090" y="1096231"/>
                  <a:pt x="1807635" y="1338418"/>
                </a:cubicBezTo>
                <a:cubicBezTo>
                  <a:pt x="2410180" y="1580605"/>
                  <a:pt x="4082432" y="1757955"/>
                  <a:pt x="4690697" y="1567256"/>
                </a:cubicBezTo>
                <a:cubicBezTo>
                  <a:pt x="5298962" y="1376557"/>
                  <a:pt x="5457226" y="194226"/>
                  <a:pt x="5457226" y="194226"/>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ourglass_blue_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5410" y="4851744"/>
            <a:ext cx="925458" cy="1156823"/>
          </a:xfrm>
          <a:prstGeom prst="rect">
            <a:avLst/>
          </a:prstGeom>
        </p:spPr>
      </p:pic>
      <p:pic>
        <p:nvPicPr>
          <p:cNvPr id="32" name="Picture 31" descr="hourglass_blue_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7012" y="4851744"/>
            <a:ext cx="925458" cy="1156823"/>
          </a:xfrm>
          <a:prstGeom prst="rect">
            <a:avLst/>
          </a:prstGeom>
        </p:spPr>
      </p:pic>
      <p:pic>
        <p:nvPicPr>
          <p:cNvPr id="34" name="Picture 33" descr="hourglass_blue_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8068" y="4851744"/>
            <a:ext cx="925458" cy="1156823"/>
          </a:xfrm>
          <a:prstGeom prst="rect">
            <a:avLst/>
          </a:prstGeom>
        </p:spPr>
      </p:pic>
      <p:pic>
        <p:nvPicPr>
          <p:cNvPr id="35" name="Picture 34" descr="hourglass_blue_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3736" y="4851744"/>
            <a:ext cx="925458" cy="1156823"/>
          </a:xfrm>
          <a:prstGeom prst="rect">
            <a:avLst/>
          </a:prstGeom>
        </p:spPr>
      </p:pic>
      <p:pic>
        <p:nvPicPr>
          <p:cNvPr id="36" name="Picture 35" descr="hourglass_blue_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4140" y="4851744"/>
            <a:ext cx="925458" cy="1156823"/>
          </a:xfrm>
          <a:prstGeom prst="rect">
            <a:avLst/>
          </a:prstGeom>
        </p:spPr>
      </p:pic>
      <p:pic>
        <p:nvPicPr>
          <p:cNvPr id="37" name="Picture 36" descr="hourglass_blue_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2610" y="1674919"/>
            <a:ext cx="925458" cy="1156823"/>
          </a:xfrm>
          <a:prstGeom prst="rect">
            <a:avLst/>
          </a:prstGeom>
        </p:spPr>
      </p:pic>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2754530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29</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353728" y="85715"/>
            <a:ext cx="4464033" cy="584776"/>
          </a:xfrm>
          <a:prstGeom prst="rect">
            <a:avLst/>
          </a:prstGeom>
          <a:noFill/>
        </p:spPr>
        <p:txBody>
          <a:bodyPr wrap="square" rtlCol="0">
            <a:spAutoFit/>
          </a:bodyPr>
          <a:lstStyle/>
          <a:p>
            <a:pPr algn="ctr"/>
            <a:r>
              <a:rPr lang="en-US" sz="3200" dirty="0" smtClean="0"/>
              <a:t>6</a:t>
            </a:r>
            <a:r>
              <a:rPr lang="en-US" sz="3200" dirty="0"/>
              <a:t>. New transit </a:t>
            </a:r>
            <a:r>
              <a:rPr lang="en-US" sz="3200" dirty="0" err="1"/>
              <a:t>ASes</a:t>
            </a:r>
            <a:r>
              <a:rPr lang="en-US" sz="3200" dirty="0"/>
              <a:t> </a:t>
            </a:r>
          </a:p>
        </p:txBody>
      </p:sp>
      <p:sp>
        <p:nvSpPr>
          <p:cNvPr id="40" name="Cloud 39"/>
          <p:cNvSpPr/>
          <p:nvPr/>
        </p:nvSpPr>
        <p:spPr>
          <a:xfrm>
            <a:off x="740961" y="2368479"/>
            <a:ext cx="2085264" cy="160083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6">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1691823" y="4050907"/>
            <a:ext cx="1323809"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3458169" y="3968279"/>
            <a:ext cx="1941358"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5632187" y="3980352"/>
            <a:ext cx="1552007"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1740191" y="5318795"/>
            <a:ext cx="1032755" cy="400110"/>
          </a:xfrm>
          <a:prstGeom prst="rect">
            <a:avLst/>
          </a:prstGeom>
          <a:solidFill>
            <a:srgbClr val="FFFF00"/>
          </a:solidFill>
        </p:spPr>
        <p:txBody>
          <a:bodyPr wrap="none" rtlCol="0">
            <a:spAutoFit/>
          </a:bodyPr>
          <a:lstStyle/>
          <a:p>
            <a:r>
              <a:rPr lang="en-US" sz="2000" b="1" dirty="0" smtClean="0"/>
              <a:t>Edge AS</a:t>
            </a:r>
            <a:endParaRPr lang="en-US" sz="2000" b="1" dirty="0"/>
          </a:p>
        </p:txBody>
      </p:sp>
      <p:sp>
        <p:nvSpPr>
          <p:cNvPr id="3" name="Freeform 2"/>
          <p:cNvSpPr/>
          <p:nvPr/>
        </p:nvSpPr>
        <p:spPr>
          <a:xfrm>
            <a:off x="1813988" y="3457222"/>
            <a:ext cx="5806012" cy="1341510"/>
          </a:xfrm>
          <a:custGeom>
            <a:avLst/>
            <a:gdLst>
              <a:gd name="connsiteX0" fmla="*/ 6345 w 5806012"/>
              <a:gd name="connsiteY0" fmla="*/ 155222 h 1341510"/>
              <a:gd name="connsiteX1" fmla="*/ 740123 w 5806012"/>
              <a:gd name="connsiteY1" fmla="*/ 1072445 h 1341510"/>
              <a:gd name="connsiteX2" fmla="*/ 4648901 w 5806012"/>
              <a:gd name="connsiteY2" fmla="*/ 1270000 h 1341510"/>
              <a:gd name="connsiteX3" fmla="*/ 5806012 w 5806012"/>
              <a:gd name="connsiteY3" fmla="*/ 0 h 1341510"/>
            </a:gdLst>
            <a:ahLst/>
            <a:cxnLst>
              <a:cxn ang="0">
                <a:pos x="connsiteX0" y="connsiteY0"/>
              </a:cxn>
              <a:cxn ang="0">
                <a:pos x="connsiteX1" y="connsiteY1"/>
              </a:cxn>
              <a:cxn ang="0">
                <a:pos x="connsiteX2" y="connsiteY2"/>
              </a:cxn>
              <a:cxn ang="0">
                <a:pos x="connsiteX3" y="connsiteY3"/>
              </a:cxn>
            </a:cxnLst>
            <a:rect l="l" t="t" r="r" b="b"/>
            <a:pathLst>
              <a:path w="5806012" h="1341510">
                <a:moveTo>
                  <a:pt x="6345" y="155222"/>
                </a:moveTo>
                <a:cubicBezTo>
                  <a:pt x="-13646" y="520935"/>
                  <a:pt x="-33636" y="886649"/>
                  <a:pt x="740123" y="1072445"/>
                </a:cubicBezTo>
                <a:cubicBezTo>
                  <a:pt x="1513882" y="1258241"/>
                  <a:pt x="3804586" y="1448741"/>
                  <a:pt x="4648901" y="1270000"/>
                </a:cubicBezTo>
                <a:cubicBezTo>
                  <a:pt x="5493216" y="1091259"/>
                  <a:pt x="5806012" y="0"/>
                  <a:pt x="5806012" y="0"/>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descr="Cisco-rs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6256" y="4136613"/>
            <a:ext cx="916690" cy="915165"/>
          </a:xfrm>
          <a:prstGeom prst="rect">
            <a:avLst/>
          </a:prstGeom>
        </p:spPr>
      </p:pic>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720026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2" name="Group 41"/>
          <p:cNvGrpSpPr/>
          <p:nvPr/>
        </p:nvGrpSpPr>
        <p:grpSpPr>
          <a:xfrm>
            <a:off x="2705078" y="2298572"/>
            <a:ext cx="887675" cy="2042683"/>
            <a:chOff x="2664005" y="3551597"/>
            <a:chExt cx="887675" cy="1078942"/>
          </a:xfrm>
        </p:grpSpPr>
        <p:pic>
          <p:nvPicPr>
            <p:cNvPr id="43" name="Picture 42"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005" y="3551597"/>
              <a:ext cx="887675" cy="887675"/>
            </a:xfrm>
            <a:prstGeom prst="rect">
              <a:avLst/>
            </a:prstGeom>
          </p:spPr>
        </p:pic>
        <p:sp>
          <p:nvSpPr>
            <p:cNvPr id="44" name="TextBox 43"/>
            <p:cNvSpPr txBox="1"/>
            <p:nvPr/>
          </p:nvSpPr>
          <p:spPr>
            <a:xfrm>
              <a:off x="2687726" y="4322762"/>
              <a:ext cx="828998" cy="307777"/>
            </a:xfrm>
            <a:prstGeom prst="rect">
              <a:avLst/>
            </a:prstGeom>
            <a:noFill/>
          </p:spPr>
          <p:txBody>
            <a:bodyPr wrap="none" rtlCol="0">
              <a:spAutoFit/>
            </a:bodyPr>
            <a:lstStyle/>
            <a:p>
              <a:r>
                <a:rPr lang="en-US" sz="1400" dirty="0" smtClean="0"/>
                <a:t>Gateway</a:t>
              </a:r>
              <a:endParaRPr lang="en-US" sz="1400" dirty="0"/>
            </a:p>
          </p:txBody>
        </p:sp>
      </p:grpSp>
      <p:sp>
        <p:nvSpPr>
          <p:cNvPr id="45" name="Title 1"/>
          <p:cNvSpPr>
            <a:spLocks noGrp="1"/>
          </p:cNvSpPr>
          <p:nvPr>
            <p:ph type="title"/>
          </p:nvPr>
        </p:nvSpPr>
        <p:spPr>
          <a:xfrm>
            <a:off x="457200" y="-289802"/>
            <a:ext cx="8229600" cy="1143000"/>
          </a:xfrm>
        </p:spPr>
        <p:txBody>
          <a:bodyPr/>
          <a:lstStyle/>
          <a:p>
            <a:r>
              <a:rPr lang="en-US" dirty="0" smtClean="0"/>
              <a:t>Traditional circumvention </a:t>
            </a:r>
            <a:endParaRPr lang="en-US" dirty="0"/>
          </a:p>
        </p:txBody>
      </p:sp>
      <p:sp>
        <p:nvSpPr>
          <p:cNvPr id="4" name="Slide Number Placeholder 3"/>
          <p:cNvSpPr>
            <a:spLocks noGrp="1"/>
          </p:cNvSpPr>
          <p:nvPr>
            <p:ph type="sldNum" sz="quarter" idx="12"/>
          </p:nvPr>
        </p:nvSpPr>
        <p:spPr/>
        <p:txBody>
          <a:bodyPr/>
          <a:lstStyle/>
          <a:p>
            <a:fld id="{1B7BCCAD-8032-864E-98AA-654F9FA4FE16}" type="slidenum">
              <a:rPr lang="en-US" smtClean="0"/>
              <a:t>3</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73946" y="3370183"/>
            <a:ext cx="923600" cy="1127187"/>
            <a:chOff x="6486375" y="4156794"/>
            <a:chExt cx="923600" cy="1127187"/>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486375" y="4914649"/>
              <a:ext cx="923600" cy="369332"/>
            </a:xfrm>
            <a:prstGeom prst="rect">
              <a:avLst/>
            </a:prstGeom>
            <a:noFill/>
          </p:spPr>
          <p:txBody>
            <a:bodyPr wrap="none" rtlCol="0">
              <a:spAutoFit/>
            </a:bodyPr>
            <a:lstStyle/>
            <a:p>
              <a:pPr algn="ctr"/>
              <a:r>
                <a:rPr lang="en-US" dirty="0" smtClean="0"/>
                <a:t>Blocked</a:t>
              </a:r>
            </a:p>
          </p:txBody>
        </p:sp>
      </p:grpSp>
      <p:grpSp>
        <p:nvGrpSpPr>
          <p:cNvPr id="23" name="Group 22"/>
          <p:cNvGrpSpPr/>
          <p:nvPr/>
        </p:nvGrpSpPr>
        <p:grpSpPr>
          <a:xfrm>
            <a:off x="5309597" y="4411161"/>
            <a:ext cx="639758" cy="988090"/>
            <a:chOff x="4696248" y="5205892"/>
            <a:chExt cx="739438" cy="1164254"/>
          </a:xfrm>
        </p:grpSpPr>
        <p:pic>
          <p:nvPicPr>
            <p:cNvPr id="27" name="Picture 26" descr="proxy_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0010" y="5205892"/>
              <a:ext cx="655676" cy="787599"/>
            </a:xfrm>
            <a:prstGeom prst="rect">
              <a:avLst/>
            </a:prstGeom>
          </p:spPr>
        </p:pic>
        <p:sp>
          <p:nvSpPr>
            <p:cNvPr id="28" name="TextBox 27"/>
            <p:cNvSpPr txBox="1"/>
            <p:nvPr/>
          </p:nvSpPr>
          <p:spPr>
            <a:xfrm>
              <a:off x="4696248" y="6000814"/>
              <a:ext cx="710576" cy="369332"/>
            </a:xfrm>
            <a:prstGeom prst="rect">
              <a:avLst/>
            </a:prstGeom>
            <a:noFill/>
          </p:spPr>
          <p:txBody>
            <a:bodyPr wrap="none" rtlCol="0">
              <a:spAutoFit/>
            </a:bodyPr>
            <a:lstStyle/>
            <a:p>
              <a:r>
                <a:rPr lang="en-US" dirty="0" smtClean="0"/>
                <a:t>Proxy</a:t>
              </a:r>
            </a:p>
          </p:txBody>
        </p:sp>
      </p:grpSp>
      <p:grpSp>
        <p:nvGrpSpPr>
          <p:cNvPr id="39" name="Group 38"/>
          <p:cNvGrpSpPr/>
          <p:nvPr/>
        </p:nvGrpSpPr>
        <p:grpSpPr>
          <a:xfrm>
            <a:off x="800861" y="2368478"/>
            <a:ext cx="2085264" cy="2042683"/>
            <a:chOff x="259763" y="3706654"/>
            <a:chExt cx="2207981" cy="1899016"/>
          </a:xfrm>
        </p:grpSpPr>
        <p:sp>
          <p:nvSpPr>
            <p:cNvPr id="40" name="Cloud 39"/>
            <p:cNvSpPr/>
            <p:nvPr/>
          </p:nvSpPr>
          <p:spPr>
            <a:xfrm>
              <a:off x="259763" y="3706654"/>
              <a:ext cx="2207981" cy="14882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738184" y="5236338"/>
              <a:ext cx="1058065" cy="369332"/>
            </a:xfrm>
            <a:prstGeom prst="rect">
              <a:avLst/>
            </a:prstGeom>
            <a:noFill/>
          </p:spPr>
          <p:txBody>
            <a:bodyPr wrap="none" rtlCol="0">
              <a:spAutoFit/>
            </a:bodyPr>
            <a:lstStyle/>
            <a:p>
              <a:r>
                <a:rPr lang="en-US" dirty="0" smtClean="0"/>
                <a:t>User’s AS</a:t>
              </a:r>
              <a:endParaRPr lang="en-US" dirty="0"/>
            </a:p>
          </p:txBody>
        </p:sp>
      </p:grpSp>
      <p:cxnSp>
        <p:nvCxnSpPr>
          <p:cNvPr id="38" name="Straight Arrow Connector 37"/>
          <p:cNvCxnSpPr>
            <a:endCxn id="27" idx="3"/>
          </p:cNvCxnSpPr>
          <p:nvPr/>
        </p:nvCxnSpPr>
        <p:spPr>
          <a:xfrm flipH="1">
            <a:off x="5949355" y="3969313"/>
            <a:ext cx="1468623" cy="776062"/>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27" idx="1"/>
          </p:cNvCxnSpPr>
          <p:nvPr/>
        </p:nvCxnSpPr>
        <p:spPr>
          <a:xfrm>
            <a:off x="2063656" y="3370183"/>
            <a:ext cx="3318411" cy="1375192"/>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924918" y="3412932"/>
            <a:ext cx="430184" cy="769441"/>
          </a:xfrm>
          <a:prstGeom prst="rect">
            <a:avLst/>
          </a:prstGeom>
          <a:noFill/>
        </p:spPr>
        <p:txBody>
          <a:bodyPr wrap="square" rtlCol="0">
            <a:spAutoFit/>
          </a:bodyPr>
          <a:lstStyle/>
          <a:p>
            <a:r>
              <a:rPr lang="en-US" sz="4400" b="1" dirty="0" smtClean="0">
                <a:solidFill>
                  <a:srgbClr val="FF0000"/>
                </a:solidFill>
              </a:rPr>
              <a:t>X</a:t>
            </a:r>
            <a:endParaRPr lang="en-US" sz="4400" b="1" dirty="0">
              <a:solidFill>
                <a:srgbClr val="FF0000"/>
              </a:solidFill>
            </a:endParaRPr>
          </a:p>
        </p:txBody>
      </p:sp>
      <p:cxnSp>
        <p:nvCxnSpPr>
          <p:cNvPr id="37" name="Straight Arrow Connector 36"/>
          <p:cNvCxnSpPr>
            <a:stCxn id="11" idx="3"/>
            <a:endCxn id="17" idx="1"/>
          </p:cNvCxnSpPr>
          <p:nvPr/>
        </p:nvCxnSpPr>
        <p:spPr>
          <a:xfrm>
            <a:off x="2063656" y="3162047"/>
            <a:ext cx="5354322" cy="647048"/>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025201" y="2906094"/>
            <a:ext cx="430184" cy="769441"/>
          </a:xfrm>
          <a:prstGeom prst="rect">
            <a:avLst/>
          </a:prstGeom>
          <a:noFill/>
        </p:spPr>
        <p:txBody>
          <a:bodyPr wrap="square" rtlCol="0">
            <a:spAutoFit/>
          </a:bodyPr>
          <a:lstStyle/>
          <a:p>
            <a:r>
              <a:rPr lang="en-US" sz="4400" b="1" dirty="0" smtClean="0">
                <a:solidFill>
                  <a:srgbClr val="FF0000"/>
                </a:solidFill>
              </a:rPr>
              <a:t>X</a:t>
            </a:r>
            <a:endParaRPr lang="en-US" sz="4400" b="1" dirty="0">
              <a:solidFill>
                <a:srgbClr val="FF0000"/>
              </a:solidFill>
            </a:endParaRPr>
          </a:p>
        </p:txBody>
      </p:sp>
      <p:pic>
        <p:nvPicPr>
          <p:cNvPr id="48" name="Picture 47" descr="anonymiz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2322" y="2049123"/>
            <a:ext cx="2026206" cy="472781"/>
          </a:xfrm>
          <a:prstGeom prst="wedgeEllipseCallout">
            <a:avLst/>
          </a:prstGeom>
        </p:spPr>
      </p:pic>
      <p:pic>
        <p:nvPicPr>
          <p:cNvPr id="50" name="Picture 49" descr="ultrasurf.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9720" y="2110621"/>
            <a:ext cx="2168790" cy="795473"/>
          </a:xfrm>
          <a:prstGeom prst="rect">
            <a:avLst/>
          </a:prstGeom>
        </p:spPr>
      </p:pic>
      <p:pic>
        <p:nvPicPr>
          <p:cNvPr id="51" name="Picture 50" descr="To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3223" y="932208"/>
            <a:ext cx="1500892" cy="840499"/>
          </a:xfrm>
          <a:prstGeom prst="rect">
            <a:avLst/>
          </a:prstGeom>
        </p:spPr>
      </p:pic>
      <p:pic>
        <p:nvPicPr>
          <p:cNvPr id="53" name="Picture 52" descr="psiphon.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7523" y="2368478"/>
            <a:ext cx="1937902" cy="584754"/>
          </a:xfrm>
          <a:prstGeom prst="rect">
            <a:avLst/>
          </a:prstGeom>
        </p:spPr>
      </p:pic>
      <p:pic>
        <p:nvPicPr>
          <p:cNvPr id="54" name="Picture 53" descr="gpas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2372" y="1050412"/>
            <a:ext cx="1376226" cy="569952"/>
          </a:xfrm>
          <a:prstGeom prst="rect">
            <a:avLst/>
          </a:prstGeom>
        </p:spPr>
      </p:pic>
      <p:pic>
        <p:nvPicPr>
          <p:cNvPr id="56" name="Picture 55" descr="Freenet.jpg"/>
          <p:cNvPicPr>
            <a:picLocks noChangeAspect="1"/>
          </p:cNvPicPr>
          <p:nvPr/>
        </p:nvPicPr>
        <p:blipFill rotWithShape="1">
          <a:blip r:embed="rId12">
            <a:extLst>
              <a:ext uri="{28A0092B-C50C-407E-A947-70E740481C1C}">
                <a14:useLocalDpi xmlns:a14="http://schemas.microsoft.com/office/drawing/2010/main" val="0"/>
              </a:ext>
            </a:extLst>
          </a:blip>
          <a:srcRect l="7867" t="24181" r="8134" b="23820"/>
          <a:stretch/>
        </p:blipFill>
        <p:spPr>
          <a:xfrm>
            <a:off x="4862036" y="1128859"/>
            <a:ext cx="1040062" cy="643848"/>
          </a:xfrm>
          <a:prstGeom prst="rect">
            <a:avLst/>
          </a:prstGeom>
        </p:spPr>
      </p:pic>
      <p:grpSp>
        <p:nvGrpSpPr>
          <p:cNvPr id="12" name="Group 11"/>
          <p:cNvGrpSpPr/>
          <p:nvPr/>
        </p:nvGrpSpPr>
        <p:grpSpPr>
          <a:xfrm>
            <a:off x="3310484" y="3149912"/>
            <a:ext cx="2619793" cy="923330"/>
            <a:chOff x="3310484" y="3149912"/>
            <a:chExt cx="2619793" cy="923330"/>
          </a:xfrm>
        </p:grpSpPr>
        <p:sp>
          <p:nvSpPr>
            <p:cNvPr id="73" name="TextBox 72"/>
            <p:cNvSpPr txBox="1"/>
            <p:nvPr/>
          </p:nvSpPr>
          <p:spPr>
            <a:xfrm>
              <a:off x="4411913" y="3149912"/>
              <a:ext cx="1518364" cy="923330"/>
            </a:xfrm>
            <a:prstGeom prst="rect">
              <a:avLst/>
            </a:prstGeom>
            <a:solidFill>
              <a:srgbClr val="FF0000"/>
            </a:solidFill>
            <a:ln w="50800">
              <a:solidFill>
                <a:schemeClr val="tx1"/>
              </a:solidFill>
            </a:ln>
          </p:spPr>
          <p:txBody>
            <a:bodyPr wrap="none" rtlCol="0">
              <a:spAutoFit/>
            </a:bodyPr>
            <a:lstStyle/>
            <a:p>
              <a:pPr algn="ctr"/>
              <a:r>
                <a:rPr lang="en-US" b="1" dirty="0" smtClean="0"/>
                <a:t>IP Filtering</a:t>
              </a:r>
            </a:p>
            <a:p>
              <a:pPr algn="ctr"/>
              <a:r>
                <a:rPr lang="en-US" b="1" dirty="0" smtClean="0"/>
                <a:t>DNS Hijacking</a:t>
              </a:r>
            </a:p>
            <a:p>
              <a:pPr algn="ctr"/>
              <a:r>
                <a:rPr lang="en-US" b="1" dirty="0" smtClean="0"/>
                <a:t>DPI</a:t>
              </a:r>
              <a:endParaRPr lang="en-US" b="1" dirty="0"/>
            </a:p>
          </p:txBody>
        </p:sp>
        <p:cxnSp>
          <p:nvCxnSpPr>
            <p:cNvPr id="74" name="Straight Arrow Connector 73"/>
            <p:cNvCxnSpPr/>
            <p:nvPr/>
          </p:nvCxnSpPr>
          <p:spPr>
            <a:xfrm flipH="1" flipV="1">
              <a:off x="3310484" y="3383648"/>
              <a:ext cx="1085515" cy="17135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2673294" y="4013888"/>
            <a:ext cx="2048119" cy="2266029"/>
            <a:chOff x="4147041" y="2084212"/>
            <a:chExt cx="2048119" cy="2266029"/>
          </a:xfrm>
        </p:grpSpPr>
        <p:sp>
          <p:nvSpPr>
            <p:cNvPr id="76" name="TextBox 75"/>
            <p:cNvSpPr txBox="1"/>
            <p:nvPr/>
          </p:nvSpPr>
          <p:spPr>
            <a:xfrm>
              <a:off x="4147041" y="3149912"/>
              <a:ext cx="2048119" cy="1200329"/>
            </a:xfrm>
            <a:prstGeom prst="rect">
              <a:avLst/>
            </a:prstGeom>
            <a:solidFill>
              <a:srgbClr val="FF0000"/>
            </a:solidFill>
            <a:ln w="50800">
              <a:solidFill>
                <a:schemeClr val="tx1"/>
              </a:solidFill>
            </a:ln>
          </p:spPr>
          <p:txBody>
            <a:bodyPr wrap="none" rtlCol="0">
              <a:spAutoFit/>
            </a:bodyPr>
            <a:lstStyle/>
            <a:p>
              <a:pPr algn="ctr"/>
              <a:r>
                <a:rPr lang="en-US" b="1" dirty="0" smtClean="0"/>
                <a:t>Insider </a:t>
              </a:r>
              <a:r>
                <a:rPr lang="en-US" b="1" dirty="0" err="1" smtClean="0"/>
                <a:t>attaacks</a:t>
              </a:r>
              <a:endParaRPr lang="en-US" b="1" dirty="0" smtClean="0"/>
            </a:p>
            <a:p>
              <a:pPr algn="ctr"/>
              <a:r>
                <a:rPr lang="en-US" b="1" dirty="0" smtClean="0"/>
                <a:t>Network identifiers</a:t>
              </a:r>
            </a:p>
            <a:p>
              <a:pPr algn="ctr"/>
              <a:r>
                <a:rPr lang="en-US" b="1" dirty="0" smtClean="0"/>
                <a:t>DPI</a:t>
              </a:r>
            </a:p>
            <a:p>
              <a:pPr algn="ctr"/>
              <a:r>
                <a:rPr lang="en-US" b="1" dirty="0" smtClean="0"/>
                <a:t>Active probes</a:t>
              </a:r>
              <a:endParaRPr lang="en-US" b="1" dirty="0"/>
            </a:p>
          </p:txBody>
        </p:sp>
        <p:cxnSp>
          <p:nvCxnSpPr>
            <p:cNvPr id="77" name="Straight Arrow Connector 76"/>
            <p:cNvCxnSpPr>
              <a:stCxn id="76" idx="0"/>
            </p:cNvCxnSpPr>
            <p:nvPr/>
          </p:nvCxnSpPr>
          <p:spPr>
            <a:xfrm flipH="1" flipV="1">
              <a:off x="4734361" y="2084212"/>
              <a:ext cx="436740" cy="106570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357438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dissolve">
                                      <p:cBhvr>
                                        <p:cTn id="12" dur="500"/>
                                        <p:tgtEl>
                                          <p:spTgt spid="47"/>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dissolve">
                                      <p:cBhvr>
                                        <p:cTn id="20" dur="500"/>
                                        <p:tgtEl>
                                          <p:spTgt spid="51"/>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dissolve">
                                      <p:cBhvr>
                                        <p:cTn id="28" dur="500"/>
                                        <p:tgtEl>
                                          <p:spTgt spid="56"/>
                                        </p:tgtEl>
                                      </p:cBhvr>
                                    </p:animEffect>
                                  </p:childTnLst>
                                </p:cTn>
                              </p:par>
                            </p:childTnLst>
                          </p:cTn>
                        </p:par>
                        <p:par>
                          <p:cTn id="29" fill="hold">
                            <p:stCondLst>
                              <p:cond delay="1500"/>
                            </p:stCondLst>
                            <p:childTnLst>
                              <p:par>
                                <p:cTn id="30" presetID="9"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dissolve">
                                      <p:cBhvr>
                                        <p:cTn id="36" dur="500"/>
                                        <p:tgtEl>
                                          <p:spTgt spid="54"/>
                                        </p:tgtEl>
                                      </p:cBhvr>
                                    </p:animEffect>
                                  </p:childTnLst>
                                </p:cTn>
                              </p:par>
                            </p:childTnLst>
                          </p:cTn>
                        </p:par>
                        <p:par>
                          <p:cTn id="37" fill="hold">
                            <p:stCondLst>
                              <p:cond delay="2500"/>
                            </p:stCondLst>
                            <p:childTnLst>
                              <p:par>
                                <p:cTn id="38" presetID="9" presetClass="entr" presetSubtype="0"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dissolve">
                                      <p:cBhvr>
                                        <p:cTn id="48" dur="500"/>
                                        <p:tgtEl>
                                          <p:spTgt spid="38"/>
                                        </p:tgtEl>
                                      </p:cBhvr>
                                    </p:animEffect>
                                  </p:childTnLst>
                                </p:cTn>
                              </p:par>
                              <p:par>
                                <p:cTn id="49" presetID="9"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dissolve">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dissolve">
                                      <p:cBhvr>
                                        <p:cTn id="56" dur="500"/>
                                        <p:tgtEl>
                                          <p:spTgt spid="32"/>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7" name="Group 46"/>
          <p:cNvGrpSpPr/>
          <p:nvPr/>
        </p:nvGrpSpPr>
        <p:grpSpPr>
          <a:xfrm>
            <a:off x="2684989" y="2377409"/>
            <a:ext cx="967532" cy="1548537"/>
            <a:chOff x="2592125" y="3558821"/>
            <a:chExt cx="967532" cy="977692"/>
          </a:xfrm>
        </p:grpSpPr>
        <p:pic>
          <p:nvPicPr>
            <p:cNvPr id="60" name="Picture 59"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125" y="3558821"/>
              <a:ext cx="887675" cy="887675"/>
            </a:xfrm>
            <a:prstGeom prst="rect">
              <a:avLst/>
            </a:prstGeom>
          </p:spPr>
        </p:pic>
        <p:sp>
          <p:nvSpPr>
            <p:cNvPr id="67" name="TextBox 66"/>
            <p:cNvSpPr txBox="1"/>
            <p:nvPr/>
          </p:nvSpPr>
          <p:spPr>
            <a:xfrm>
              <a:off x="2617171" y="4322762"/>
              <a:ext cx="942486" cy="213751"/>
            </a:xfrm>
            <a:prstGeom prst="rect">
              <a:avLst/>
            </a:prstGeom>
            <a:noFill/>
          </p:spPr>
          <p:txBody>
            <a:bodyPr wrap="none" rtlCol="0">
              <a:spAutoFit/>
            </a:bodyPr>
            <a:lstStyle/>
            <a:p>
              <a:r>
                <a:rPr lang="en-US" sz="1600" b="1" dirty="0" smtClean="0"/>
                <a:t>Gateway</a:t>
              </a:r>
              <a:endParaRPr lang="en-US" sz="1600" b="1" dirty="0"/>
            </a:p>
          </p:txBody>
        </p:sp>
      </p:grpSp>
      <p:sp>
        <p:nvSpPr>
          <p:cNvPr id="4" name="Slide Number Placeholder 3"/>
          <p:cNvSpPr>
            <a:spLocks noGrp="1"/>
          </p:cNvSpPr>
          <p:nvPr>
            <p:ph type="sldNum" sz="quarter" idx="12"/>
          </p:nvPr>
        </p:nvSpPr>
        <p:spPr/>
        <p:txBody>
          <a:bodyPr/>
          <a:lstStyle/>
          <a:p>
            <a:fld id="{1B7BCCAD-8032-864E-98AA-654F9FA4FE16}" type="slidenum">
              <a:rPr lang="en-US" smtClean="0"/>
              <a:t>30</a:t>
            </a:fld>
            <a:endParaRPr lang="en-US"/>
          </a:p>
        </p:txBody>
      </p:sp>
      <p:grpSp>
        <p:nvGrpSpPr>
          <p:cNvPr id="16" name="Group 15"/>
          <p:cNvGrpSpPr/>
          <p:nvPr/>
        </p:nvGrpSpPr>
        <p:grpSpPr>
          <a:xfrm>
            <a:off x="7333081" y="434492"/>
            <a:ext cx="1026493" cy="1157965"/>
            <a:chOff x="6350262" y="4156794"/>
            <a:chExt cx="1026493" cy="1157965"/>
          </a:xfrm>
        </p:grpSpPr>
        <p:pic>
          <p:nvPicPr>
            <p:cNvPr id="17" name="Picture 16" descr="red-computer.jpg"/>
            <p:cNvPicPr>
              <a:picLocks noChangeAspect="1"/>
            </p:cNvPicPr>
            <p:nvPr/>
          </p:nvPicPr>
          <p:blipFill rotWithShape="1">
            <a:blip r:embed="rId4"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350262" y="4914649"/>
              <a:ext cx="1026493" cy="400110"/>
            </a:xfrm>
            <a:prstGeom prst="rect">
              <a:avLst/>
            </a:prstGeom>
            <a:noFill/>
          </p:spPr>
          <p:txBody>
            <a:bodyPr wrap="none" rtlCol="0">
              <a:spAutoFit/>
            </a:bodyPr>
            <a:lstStyle/>
            <a:p>
              <a:pPr algn="ctr"/>
              <a:r>
                <a:rPr lang="en-US" sz="2000" b="1" dirty="0" smtClean="0"/>
                <a:t>Blocked</a:t>
              </a:r>
            </a:p>
          </p:txBody>
        </p:sp>
      </p:grpSp>
      <p:sp>
        <p:nvSpPr>
          <p:cNvPr id="33" name="TextBox 32"/>
          <p:cNvSpPr txBox="1"/>
          <p:nvPr/>
        </p:nvSpPr>
        <p:spPr>
          <a:xfrm>
            <a:off x="2494838" y="71604"/>
            <a:ext cx="4464033" cy="1077218"/>
          </a:xfrm>
          <a:prstGeom prst="rect">
            <a:avLst/>
          </a:prstGeom>
          <a:noFill/>
        </p:spPr>
        <p:txBody>
          <a:bodyPr wrap="square" rtlCol="0">
            <a:spAutoFit/>
          </a:bodyPr>
          <a:lstStyle/>
          <a:p>
            <a:pPr algn="ctr"/>
            <a:r>
              <a:rPr lang="en-US" sz="3200" dirty="0" smtClean="0"/>
              <a:t>7. </a:t>
            </a:r>
            <a:r>
              <a:rPr lang="en-US" sz="3200" dirty="0"/>
              <a:t>Massive changes in transit load </a:t>
            </a:r>
          </a:p>
        </p:txBody>
      </p:sp>
      <p:sp>
        <p:nvSpPr>
          <p:cNvPr id="40" name="Cloud 39"/>
          <p:cNvSpPr/>
          <p:nvPr/>
        </p:nvSpPr>
        <p:spPr>
          <a:xfrm>
            <a:off x="1158059" y="2368479"/>
            <a:ext cx="1668165" cy="1600835"/>
          </a:xfrm>
          <a:prstGeom prst="cloud">
            <a:avLst/>
          </a:prstGeom>
          <a:solidFill>
            <a:srgbClr val="FF00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Cloud 48"/>
          <p:cNvSpPr/>
          <p:nvPr/>
        </p:nvSpPr>
        <p:spPr>
          <a:xfrm>
            <a:off x="3369827" y="2253331"/>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p:nvGrpSpPr>
        <p:grpSpPr>
          <a:xfrm>
            <a:off x="4781978" y="2174353"/>
            <a:ext cx="1746181" cy="1614376"/>
            <a:chOff x="259763" y="3706654"/>
            <a:chExt cx="2207981" cy="1690594"/>
          </a:xfrm>
        </p:grpSpPr>
        <p:sp>
          <p:nvSpPr>
            <p:cNvPr id="52" name="Cloud 51"/>
            <p:cNvSpPr/>
            <p:nvPr/>
          </p:nvSpPr>
          <p:spPr>
            <a:xfrm>
              <a:off x="259763" y="3706654"/>
              <a:ext cx="2207981" cy="1488244"/>
            </a:xfrm>
            <a:prstGeom prst="cloud">
              <a:avLst/>
            </a:prstGeom>
            <a:solidFill>
              <a:srgbClr val="FFFF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738184" y="5010478"/>
              <a:ext cx="1362540" cy="386770"/>
            </a:xfrm>
            <a:prstGeom prst="rect">
              <a:avLst/>
            </a:prstGeom>
            <a:solidFill>
              <a:srgbClr val="CCFFCC"/>
            </a:solidFill>
          </p:spPr>
          <p:txBody>
            <a:bodyPr wrap="none" rtlCol="0">
              <a:spAutoFit/>
            </a:bodyPr>
            <a:lstStyle/>
            <a:p>
              <a:r>
                <a:rPr lang="en-US" b="1" dirty="0" smtClean="0"/>
                <a:t>Decoy AS</a:t>
              </a:r>
              <a:endParaRPr lang="en-US" b="1" dirty="0"/>
            </a:p>
          </p:txBody>
        </p:sp>
      </p:grpSp>
      <p:sp>
        <p:nvSpPr>
          <p:cNvPr id="55" name="Cloud 54"/>
          <p:cNvSpPr/>
          <p:nvPr/>
        </p:nvSpPr>
        <p:spPr>
          <a:xfrm>
            <a:off x="6577838" y="2101731"/>
            <a:ext cx="2108962" cy="1686998"/>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876869" y="2421967"/>
            <a:ext cx="1543336" cy="1085686"/>
            <a:chOff x="6387130" y="4744101"/>
            <a:chExt cx="1543336" cy="1085686"/>
          </a:xfrm>
        </p:grpSpPr>
        <p:pic>
          <p:nvPicPr>
            <p:cNvPr id="58" name="Picture 57" descr="green-server.jpg"/>
            <p:cNvPicPr>
              <a:picLocks noChangeAspect="1"/>
            </p:cNvPicPr>
            <p:nvPr/>
          </p:nvPicPr>
          <p:blipFill rotWithShape="1">
            <a:blip r:embed="rId5">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387130" y="5429677"/>
              <a:ext cx="1543336" cy="400110"/>
            </a:xfrm>
            <a:prstGeom prst="rect">
              <a:avLst/>
            </a:prstGeom>
            <a:noFill/>
          </p:spPr>
          <p:txBody>
            <a:bodyPr wrap="none" rtlCol="0">
              <a:spAutoFit/>
            </a:bodyPr>
            <a:lstStyle/>
            <a:p>
              <a:r>
                <a:rPr lang="en-US" sz="2000" b="1" dirty="0" smtClean="0"/>
                <a:t>Non-blocked</a:t>
              </a:r>
              <a:endParaRPr lang="en-US" sz="2000" b="1" dirty="0"/>
            </a:p>
          </p:txBody>
        </p:sp>
      </p:grpSp>
      <p:cxnSp>
        <p:nvCxnSpPr>
          <p:cNvPr id="61" name="Straight Arrow Connector 60"/>
          <p:cNvCxnSpPr/>
          <p:nvPr/>
        </p:nvCxnSpPr>
        <p:spPr>
          <a:xfrm>
            <a:off x="2047890" y="2902747"/>
            <a:ext cx="5169437" cy="0"/>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527" y="2735185"/>
            <a:ext cx="465319" cy="342010"/>
          </a:xfrm>
          <a:prstGeom prst="rect">
            <a:avLst/>
          </a:prstGeom>
        </p:spPr>
      </p:pic>
      <p:cxnSp>
        <p:nvCxnSpPr>
          <p:cNvPr id="63" name="Straight Arrow Connector 62"/>
          <p:cNvCxnSpPr>
            <a:stCxn id="17" idx="1"/>
            <a:endCxn id="62" idx="0"/>
          </p:cNvCxnSpPr>
          <p:nvPr/>
        </p:nvCxnSpPr>
        <p:spPr>
          <a:xfrm flipH="1">
            <a:off x="5632187" y="873404"/>
            <a:ext cx="1881039" cy="1861781"/>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5" name="Cloud 64"/>
          <p:cNvSpPr/>
          <p:nvPr/>
        </p:nvSpPr>
        <p:spPr>
          <a:xfrm>
            <a:off x="1691823" y="4050907"/>
            <a:ext cx="1323809" cy="1260850"/>
          </a:xfrm>
          <a:prstGeom prst="cloud">
            <a:avLst/>
          </a:prstGeom>
          <a:solidFill>
            <a:srgbClr val="FF0000"/>
          </a:solid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Cloud 78"/>
          <p:cNvSpPr/>
          <p:nvPr/>
        </p:nvSpPr>
        <p:spPr>
          <a:xfrm>
            <a:off x="3458169" y="4109389"/>
            <a:ext cx="1941358"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Cloud 81"/>
          <p:cNvSpPr/>
          <p:nvPr/>
        </p:nvSpPr>
        <p:spPr>
          <a:xfrm>
            <a:off x="5632187" y="4093240"/>
            <a:ext cx="1552007" cy="126085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Cloud 67"/>
          <p:cNvSpPr/>
          <p:nvPr/>
        </p:nvSpPr>
        <p:spPr>
          <a:xfrm>
            <a:off x="6699010" y="264695"/>
            <a:ext cx="2048414" cy="1724147"/>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1740191" y="5318795"/>
            <a:ext cx="1255923" cy="400110"/>
          </a:xfrm>
          <a:prstGeom prst="rect">
            <a:avLst/>
          </a:prstGeom>
          <a:solidFill>
            <a:srgbClr val="FFFF00"/>
          </a:solidFill>
        </p:spPr>
        <p:txBody>
          <a:bodyPr wrap="none" rtlCol="0">
            <a:spAutoFit/>
          </a:bodyPr>
          <a:lstStyle/>
          <a:p>
            <a:r>
              <a:rPr lang="en-US" sz="2000" b="1" dirty="0" smtClean="0"/>
              <a:t>Transit AS</a:t>
            </a:r>
            <a:endParaRPr lang="en-US" sz="2000" b="1" dirty="0"/>
          </a:p>
        </p:txBody>
      </p:sp>
      <p:sp>
        <p:nvSpPr>
          <p:cNvPr id="3" name="Freeform 2"/>
          <p:cNvSpPr/>
          <p:nvPr/>
        </p:nvSpPr>
        <p:spPr>
          <a:xfrm>
            <a:off x="2062001" y="3429000"/>
            <a:ext cx="5572110" cy="1341510"/>
          </a:xfrm>
          <a:custGeom>
            <a:avLst/>
            <a:gdLst>
              <a:gd name="connsiteX0" fmla="*/ 6345 w 5806012"/>
              <a:gd name="connsiteY0" fmla="*/ 155222 h 1341510"/>
              <a:gd name="connsiteX1" fmla="*/ 740123 w 5806012"/>
              <a:gd name="connsiteY1" fmla="*/ 1072445 h 1341510"/>
              <a:gd name="connsiteX2" fmla="*/ 4648901 w 5806012"/>
              <a:gd name="connsiteY2" fmla="*/ 1270000 h 1341510"/>
              <a:gd name="connsiteX3" fmla="*/ 5806012 w 5806012"/>
              <a:gd name="connsiteY3" fmla="*/ 0 h 1341510"/>
            </a:gdLst>
            <a:ahLst/>
            <a:cxnLst>
              <a:cxn ang="0">
                <a:pos x="connsiteX0" y="connsiteY0"/>
              </a:cxn>
              <a:cxn ang="0">
                <a:pos x="connsiteX1" y="connsiteY1"/>
              </a:cxn>
              <a:cxn ang="0">
                <a:pos x="connsiteX2" y="connsiteY2"/>
              </a:cxn>
              <a:cxn ang="0">
                <a:pos x="connsiteX3" y="connsiteY3"/>
              </a:cxn>
            </a:cxnLst>
            <a:rect l="l" t="t" r="r" b="b"/>
            <a:pathLst>
              <a:path w="5806012" h="1341510">
                <a:moveTo>
                  <a:pt x="6345" y="155222"/>
                </a:moveTo>
                <a:cubicBezTo>
                  <a:pt x="-13646" y="520935"/>
                  <a:pt x="-33636" y="886649"/>
                  <a:pt x="740123" y="1072445"/>
                </a:cubicBezTo>
                <a:cubicBezTo>
                  <a:pt x="1513882" y="1258241"/>
                  <a:pt x="3804586" y="1448741"/>
                  <a:pt x="4648901" y="1270000"/>
                </a:cubicBezTo>
                <a:cubicBezTo>
                  <a:pt x="5493216" y="1091259"/>
                  <a:pt x="5806012" y="0"/>
                  <a:pt x="5806012" y="0"/>
                </a:cubicBezTo>
              </a:path>
            </a:pathLst>
          </a:custGeom>
          <a:ln w="85725">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Cloud 33"/>
          <p:cNvSpPr/>
          <p:nvPr/>
        </p:nvSpPr>
        <p:spPr>
          <a:xfrm>
            <a:off x="134132" y="2785484"/>
            <a:ext cx="945929" cy="109603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loud 34"/>
          <p:cNvSpPr/>
          <p:nvPr/>
        </p:nvSpPr>
        <p:spPr>
          <a:xfrm>
            <a:off x="162354" y="4123500"/>
            <a:ext cx="1263815" cy="1096030"/>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reeform 1"/>
          <p:cNvSpPr/>
          <p:nvPr/>
        </p:nvSpPr>
        <p:spPr>
          <a:xfrm>
            <a:off x="889000" y="3499555"/>
            <a:ext cx="6886789" cy="1553984"/>
          </a:xfrm>
          <a:custGeom>
            <a:avLst/>
            <a:gdLst>
              <a:gd name="connsiteX0" fmla="*/ 0 w 6886789"/>
              <a:gd name="connsiteY0" fmla="*/ 1255889 h 1553984"/>
              <a:gd name="connsiteX1" fmla="*/ 5799667 w 6886789"/>
              <a:gd name="connsiteY1" fmla="*/ 1467556 h 1553984"/>
              <a:gd name="connsiteX2" fmla="*/ 6886222 w 6886789"/>
              <a:gd name="connsiteY2" fmla="*/ 0 h 1553984"/>
            </a:gdLst>
            <a:ahLst/>
            <a:cxnLst>
              <a:cxn ang="0">
                <a:pos x="connsiteX0" y="connsiteY0"/>
              </a:cxn>
              <a:cxn ang="0">
                <a:pos x="connsiteX1" y="connsiteY1"/>
              </a:cxn>
              <a:cxn ang="0">
                <a:pos x="connsiteX2" y="connsiteY2"/>
              </a:cxn>
            </a:cxnLst>
            <a:rect l="l" t="t" r="r" b="b"/>
            <a:pathLst>
              <a:path w="6886789" h="1553984">
                <a:moveTo>
                  <a:pt x="0" y="1255889"/>
                </a:moveTo>
                <a:cubicBezTo>
                  <a:pt x="2325981" y="1466380"/>
                  <a:pt x="4651963" y="1676871"/>
                  <a:pt x="5799667" y="1467556"/>
                </a:cubicBezTo>
                <a:cubicBezTo>
                  <a:pt x="6947371" y="1258241"/>
                  <a:pt x="6886222" y="0"/>
                  <a:pt x="6886222" y="0"/>
                </a:cubicBezTo>
              </a:path>
            </a:pathLst>
          </a:custGeom>
          <a:ln w="76200">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4"/>
          <p:cNvSpPr/>
          <p:nvPr/>
        </p:nvSpPr>
        <p:spPr>
          <a:xfrm>
            <a:off x="776111" y="3316111"/>
            <a:ext cx="6942667" cy="1606905"/>
          </a:xfrm>
          <a:custGeom>
            <a:avLst/>
            <a:gdLst>
              <a:gd name="connsiteX0" fmla="*/ 0 w 6942667"/>
              <a:gd name="connsiteY0" fmla="*/ 0 h 1606905"/>
              <a:gd name="connsiteX1" fmla="*/ 1326445 w 6942667"/>
              <a:gd name="connsiteY1" fmla="*/ 1368778 h 1606905"/>
              <a:gd name="connsiteX2" fmla="*/ 3739445 w 6942667"/>
              <a:gd name="connsiteY2" fmla="*/ 1566333 h 1606905"/>
              <a:gd name="connsiteX3" fmla="*/ 5588000 w 6942667"/>
              <a:gd name="connsiteY3" fmla="*/ 1552222 h 1606905"/>
              <a:gd name="connsiteX4" fmla="*/ 6688667 w 6942667"/>
              <a:gd name="connsiteY4" fmla="*/ 1001889 h 1606905"/>
              <a:gd name="connsiteX5" fmla="*/ 6942667 w 6942667"/>
              <a:gd name="connsiteY5" fmla="*/ 183445 h 160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667" h="1606905">
                <a:moveTo>
                  <a:pt x="0" y="0"/>
                </a:moveTo>
                <a:cubicBezTo>
                  <a:pt x="351602" y="553861"/>
                  <a:pt x="703204" y="1107723"/>
                  <a:pt x="1326445" y="1368778"/>
                </a:cubicBezTo>
                <a:cubicBezTo>
                  <a:pt x="1949686" y="1629833"/>
                  <a:pt x="3029186" y="1535759"/>
                  <a:pt x="3739445" y="1566333"/>
                </a:cubicBezTo>
                <a:cubicBezTo>
                  <a:pt x="4449704" y="1596907"/>
                  <a:pt x="5096463" y="1646296"/>
                  <a:pt x="5588000" y="1552222"/>
                </a:cubicBezTo>
                <a:cubicBezTo>
                  <a:pt x="6079537" y="1458148"/>
                  <a:pt x="6462889" y="1230018"/>
                  <a:pt x="6688667" y="1001889"/>
                </a:cubicBezTo>
                <a:cubicBezTo>
                  <a:pt x="6914445" y="773760"/>
                  <a:pt x="6942667" y="183445"/>
                  <a:pt x="6942667" y="183445"/>
                </a:cubicBezTo>
              </a:path>
            </a:pathLst>
          </a:custGeom>
          <a:ln w="76200">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1454112" y="1899678"/>
            <a:ext cx="1255923" cy="400110"/>
          </a:xfrm>
          <a:prstGeom prst="rect">
            <a:avLst/>
          </a:prstGeom>
          <a:solidFill>
            <a:srgbClr val="FFFF00"/>
          </a:solidFill>
        </p:spPr>
        <p:txBody>
          <a:bodyPr wrap="none" rtlCol="0">
            <a:spAutoFit/>
          </a:bodyPr>
          <a:lstStyle/>
          <a:p>
            <a:r>
              <a:rPr lang="en-US" sz="2000" b="1" dirty="0" smtClean="0"/>
              <a:t>Transit AS</a:t>
            </a:r>
            <a:endParaRPr lang="en-US" sz="2000" b="1" dirty="0"/>
          </a:p>
        </p:txBody>
      </p:sp>
      <p:sp>
        <p:nvSpPr>
          <p:cNvPr id="7" name="TextBox 6"/>
          <p:cNvSpPr txBox="1"/>
          <p:nvPr/>
        </p:nvSpPr>
        <p:spPr>
          <a:xfrm>
            <a:off x="2830424" y="1248791"/>
            <a:ext cx="3017974" cy="523220"/>
          </a:xfrm>
          <a:prstGeom prst="rect">
            <a:avLst/>
          </a:prstGeom>
          <a:solidFill>
            <a:schemeClr val="bg1">
              <a:lumMod val="65000"/>
            </a:schemeClr>
          </a:solidFill>
          <a:ln>
            <a:solidFill>
              <a:schemeClr val="tx1"/>
            </a:solidFill>
          </a:ln>
        </p:spPr>
        <p:txBody>
          <a:bodyPr wrap="none" rtlCol="0">
            <a:spAutoFit/>
          </a:bodyPr>
          <a:lstStyle/>
          <a:p>
            <a:r>
              <a:rPr lang="en-US" sz="2800" b="1" dirty="0" smtClean="0"/>
              <a:t>Loses transit traffic</a:t>
            </a:r>
            <a:endParaRPr lang="en-US" sz="2800" b="1" dirty="0"/>
          </a:p>
        </p:txBody>
      </p:sp>
      <p:cxnSp>
        <p:nvCxnSpPr>
          <p:cNvPr id="13" name="Straight Connector 12"/>
          <p:cNvCxnSpPr/>
          <p:nvPr/>
        </p:nvCxnSpPr>
        <p:spPr>
          <a:xfrm flipV="1">
            <a:off x="2494838" y="1772011"/>
            <a:ext cx="1157683" cy="649956"/>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176473" y="5818598"/>
            <a:ext cx="1810136" cy="523220"/>
          </a:xfrm>
          <a:prstGeom prst="rect">
            <a:avLst/>
          </a:prstGeom>
          <a:solidFill>
            <a:schemeClr val="bg1">
              <a:lumMod val="65000"/>
            </a:schemeClr>
          </a:solidFill>
          <a:ln>
            <a:solidFill>
              <a:schemeClr val="tx1"/>
            </a:solidFill>
          </a:ln>
        </p:spPr>
        <p:txBody>
          <a:bodyPr wrap="none" rtlCol="0">
            <a:spAutoFit/>
          </a:bodyPr>
          <a:lstStyle/>
          <a:p>
            <a:r>
              <a:rPr lang="en-US" sz="2800" b="1" dirty="0" smtClean="0"/>
              <a:t>Over-loads</a:t>
            </a:r>
            <a:endParaRPr lang="en-US" sz="2800" b="1" dirty="0"/>
          </a:p>
        </p:txBody>
      </p:sp>
      <p:cxnSp>
        <p:nvCxnSpPr>
          <p:cNvPr id="42" name="Straight Connector 41"/>
          <p:cNvCxnSpPr/>
          <p:nvPr/>
        </p:nvCxnSpPr>
        <p:spPr>
          <a:xfrm>
            <a:off x="2817812" y="5014195"/>
            <a:ext cx="1153483" cy="793281"/>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6" name="Footer Placeholder 5"/>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056206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Use CBGP simulator for BGP</a:t>
            </a:r>
          </a:p>
          <a:p>
            <a:pPr lvl="1"/>
            <a:r>
              <a:rPr lang="en-US" dirty="0" smtClean="0"/>
              <a:t>Python wrapper </a:t>
            </a:r>
          </a:p>
          <a:p>
            <a:r>
              <a:rPr lang="en-US" dirty="0" smtClean="0"/>
              <a:t>Datasets:</a:t>
            </a:r>
          </a:p>
          <a:p>
            <a:pPr lvl="1"/>
            <a:r>
              <a:rPr lang="en-US" dirty="0" smtClean="0"/>
              <a:t>Geographic location (</a:t>
            </a:r>
            <a:r>
              <a:rPr lang="en-US" dirty="0" err="1"/>
              <a:t>GeoLite</a:t>
            </a:r>
            <a:r>
              <a:rPr lang="en-US" dirty="0"/>
              <a:t> </a:t>
            </a:r>
            <a:r>
              <a:rPr lang="en-US" dirty="0" smtClean="0"/>
              <a:t>dataset)</a:t>
            </a:r>
          </a:p>
          <a:p>
            <a:pPr lvl="1"/>
            <a:r>
              <a:rPr lang="en-US" dirty="0" smtClean="0"/>
              <a:t>AS relations (CAIDA’s inferred AS relations)</a:t>
            </a:r>
          </a:p>
          <a:p>
            <a:pPr lvl="1"/>
            <a:r>
              <a:rPr lang="en-US" dirty="0" smtClean="0"/>
              <a:t>AS ranking (CAIDA’s AS rank dataset)</a:t>
            </a:r>
          </a:p>
          <a:p>
            <a:pPr lvl="1"/>
            <a:r>
              <a:rPr lang="en-US" dirty="0" smtClean="0"/>
              <a:t>Latency (</a:t>
            </a:r>
            <a:r>
              <a:rPr lang="en-US" dirty="0" err="1" smtClean="0"/>
              <a:t>iPlane’s</a:t>
            </a:r>
            <a:r>
              <a:rPr lang="en-US" dirty="0" smtClean="0"/>
              <a:t> Inter-</a:t>
            </a:r>
            <a:r>
              <a:rPr lang="en-US" dirty="0" err="1" smtClean="0"/>
              <a:t>PoP</a:t>
            </a:r>
            <a:r>
              <a:rPr lang="en-US" dirty="0" smtClean="0"/>
              <a:t> links dataset)</a:t>
            </a:r>
          </a:p>
          <a:p>
            <a:pPr lvl="1"/>
            <a:r>
              <a:rPr lang="en-US" dirty="0" smtClean="0"/>
              <a:t>Network origin (</a:t>
            </a:r>
            <a:r>
              <a:rPr lang="en-US" dirty="0" err="1" smtClean="0"/>
              <a:t>iPlane’s</a:t>
            </a:r>
            <a:r>
              <a:rPr lang="en-US" dirty="0" smtClean="0"/>
              <a:t> Origin AS mapping dataset)</a:t>
            </a:r>
            <a:endParaRPr lang="en-US" dirty="0"/>
          </a:p>
          <a:p>
            <a:r>
              <a:rPr lang="en-US" dirty="0" smtClean="0"/>
              <a:t>Analyze RAD for</a:t>
            </a:r>
          </a:p>
          <a:p>
            <a:pPr lvl="1"/>
            <a:r>
              <a:rPr lang="en-US" dirty="0" smtClean="0"/>
              <a:t>Various </a:t>
            </a:r>
            <a:r>
              <a:rPr lang="en-US" dirty="0"/>
              <a:t>placement </a:t>
            </a:r>
            <a:r>
              <a:rPr lang="en-US" dirty="0" smtClean="0"/>
              <a:t>strategies</a:t>
            </a:r>
          </a:p>
          <a:p>
            <a:pPr lvl="1"/>
            <a:r>
              <a:rPr lang="en-US" dirty="0" smtClean="0"/>
              <a:t>Various placement percentages</a:t>
            </a:r>
          </a:p>
          <a:p>
            <a:pPr lvl="1"/>
            <a:r>
              <a:rPr lang="en-US" dirty="0" smtClean="0"/>
              <a:t>Various target/deploying Internet regions</a:t>
            </a:r>
          </a:p>
        </p:txBody>
      </p:sp>
      <p:sp>
        <p:nvSpPr>
          <p:cNvPr id="4" name="Slide Number Placeholder 3"/>
          <p:cNvSpPr>
            <a:spLocks noGrp="1"/>
          </p:cNvSpPr>
          <p:nvPr>
            <p:ph type="sldNum" sz="quarter" idx="12"/>
          </p:nvPr>
        </p:nvSpPr>
        <p:spPr/>
        <p:txBody>
          <a:bodyPr/>
          <a:lstStyle/>
          <a:p>
            <a:fld id="{74C0455A-0D12-454A-B9D4-B7E043501F69}" type="slidenum">
              <a:rPr lang="en-US" smtClean="0"/>
              <a:t>31</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59666340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Costs for the Great Firewall of China</a:t>
            </a:r>
            <a:endParaRPr lang="en-US" dirty="0"/>
          </a:p>
        </p:txBody>
      </p:sp>
      <p:sp>
        <p:nvSpPr>
          <p:cNvPr id="3" name="Content Placeholder 2"/>
          <p:cNvSpPr>
            <a:spLocks noGrp="1"/>
          </p:cNvSpPr>
          <p:nvPr>
            <p:ph idx="1"/>
          </p:nvPr>
        </p:nvSpPr>
        <p:spPr/>
        <p:txBody>
          <a:bodyPr>
            <a:normAutofit lnSpcReduction="10000"/>
          </a:bodyPr>
          <a:lstStyle/>
          <a:p>
            <a:r>
              <a:rPr lang="en-US" dirty="0" smtClean="0"/>
              <a:t>A 2% random decoy placement disconnects China from 4% of the Internet</a:t>
            </a:r>
          </a:p>
          <a:p>
            <a:r>
              <a:rPr lang="en-US" dirty="0" smtClean="0"/>
              <a:t>Additionally:</a:t>
            </a:r>
          </a:p>
          <a:p>
            <a:pPr lvl="1"/>
            <a:r>
              <a:rPr lang="en-US" dirty="0"/>
              <a:t>16% of routes become more </a:t>
            </a:r>
            <a:r>
              <a:rPr lang="en-US" dirty="0" smtClean="0"/>
              <a:t>expensive</a:t>
            </a:r>
          </a:p>
          <a:p>
            <a:pPr lvl="1"/>
            <a:r>
              <a:rPr lang="en-US" dirty="0" smtClean="0"/>
              <a:t>39% of Internet routes become longer</a:t>
            </a:r>
          </a:p>
          <a:p>
            <a:pPr lvl="1"/>
            <a:r>
              <a:rPr lang="en-US" dirty="0" smtClean="0"/>
              <a:t>Latency increases by a factor of 8</a:t>
            </a:r>
          </a:p>
          <a:p>
            <a:pPr lvl="1"/>
            <a:r>
              <a:rPr lang="en-US" dirty="0" smtClean="0"/>
              <a:t>The number of transit </a:t>
            </a:r>
            <a:r>
              <a:rPr lang="en-US" dirty="0" err="1" smtClean="0"/>
              <a:t>ASes</a:t>
            </a:r>
            <a:r>
              <a:rPr lang="en-US" dirty="0" smtClean="0"/>
              <a:t> increases by 150%</a:t>
            </a:r>
          </a:p>
          <a:p>
            <a:pPr lvl="1"/>
            <a:r>
              <a:rPr lang="en-US" dirty="0" smtClean="0"/>
              <a:t>Transit loads change drastically (one AS increases by a factor of 2800, the other decreases by 32%)</a:t>
            </a:r>
          </a:p>
          <a:p>
            <a:endParaRPr lang="en-US" dirty="0"/>
          </a:p>
        </p:txBody>
      </p:sp>
      <p:sp>
        <p:nvSpPr>
          <p:cNvPr id="4" name="Slide Number Placeholder 3"/>
          <p:cNvSpPr>
            <a:spLocks noGrp="1"/>
          </p:cNvSpPr>
          <p:nvPr>
            <p:ph type="sldNum" sz="quarter" idx="12"/>
          </p:nvPr>
        </p:nvSpPr>
        <p:spPr/>
        <p:txBody>
          <a:bodyPr/>
          <a:lstStyle/>
          <a:p>
            <a:fld id="{74C0455A-0D12-454A-B9D4-B7E043501F69}" type="slidenum">
              <a:rPr lang="en-US" smtClean="0"/>
              <a:t>32</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4248577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placement</a:t>
            </a:r>
            <a:endParaRPr lang="en-US" dirty="0"/>
          </a:p>
        </p:txBody>
      </p:sp>
      <p:sp>
        <p:nvSpPr>
          <p:cNvPr id="3" name="Content Placeholder 2"/>
          <p:cNvSpPr>
            <a:spLocks noGrp="1"/>
          </p:cNvSpPr>
          <p:nvPr>
            <p:ph idx="1"/>
          </p:nvPr>
        </p:nvSpPr>
        <p:spPr/>
        <p:txBody>
          <a:bodyPr>
            <a:normAutofit/>
          </a:bodyPr>
          <a:lstStyle/>
          <a:p>
            <a:r>
              <a:rPr lang="en-US" dirty="0" smtClean="0"/>
              <a:t>RAD considers random selection for decoy </a:t>
            </a:r>
            <a:r>
              <a:rPr lang="en-US" dirty="0" err="1" smtClean="0"/>
              <a:t>ASes</a:t>
            </a:r>
            <a:endParaRPr lang="en-US" dirty="0"/>
          </a:p>
          <a:p>
            <a:pPr lvl="1"/>
            <a:r>
              <a:rPr lang="en-US" dirty="0" smtClean="0"/>
              <a:t>This mostly selects edge </a:t>
            </a:r>
            <a:r>
              <a:rPr lang="en-US" dirty="0" err="1" smtClean="0"/>
              <a:t>ASes</a:t>
            </a:r>
            <a:r>
              <a:rPr lang="en-US" dirty="0" smtClean="0"/>
              <a:t> </a:t>
            </a:r>
          </a:p>
          <a:p>
            <a:pPr lvl="1"/>
            <a:r>
              <a:rPr lang="en-US" dirty="0" smtClean="0"/>
              <a:t>Decoys should be deployed in transit </a:t>
            </a:r>
            <a:r>
              <a:rPr lang="en-US" dirty="0" err="1" smtClean="0"/>
              <a:t>ASes</a:t>
            </a:r>
            <a:r>
              <a:rPr lang="en-US" dirty="0" smtClean="0"/>
              <a:t> instead</a:t>
            </a:r>
          </a:p>
          <a:p>
            <a:pPr lvl="2"/>
            <a:r>
              <a:rPr lang="en-US" dirty="0" smtClean="0"/>
              <a:t>For better </a:t>
            </a:r>
            <a:r>
              <a:rPr lang="en-US" dirty="0" err="1" smtClean="0"/>
              <a:t>unobservability</a:t>
            </a:r>
            <a:endParaRPr lang="en-US" dirty="0" smtClean="0"/>
          </a:p>
          <a:p>
            <a:pPr lvl="2"/>
            <a:r>
              <a:rPr lang="en-US" dirty="0" smtClean="0"/>
              <a:t>For better resistance to blocking</a:t>
            </a:r>
            <a:endParaRPr lang="en-US" dirty="0"/>
          </a:p>
        </p:txBody>
      </p:sp>
      <p:sp>
        <p:nvSpPr>
          <p:cNvPr id="6" name="Slide Number Placeholder 5"/>
          <p:cNvSpPr>
            <a:spLocks noGrp="1"/>
          </p:cNvSpPr>
          <p:nvPr>
            <p:ph type="sldNum" sz="quarter" idx="12"/>
          </p:nvPr>
        </p:nvSpPr>
        <p:spPr/>
        <p:txBody>
          <a:bodyPr/>
          <a:lstStyle/>
          <a:p>
            <a:fld id="{74C0455A-0D12-454A-B9D4-B7E043501F69}" type="slidenum">
              <a:rPr lang="en-US" smtClean="0"/>
              <a:t>33</a:t>
            </a:fld>
            <a:endParaRPr lang="en-US"/>
          </a:p>
        </p:txBody>
      </p:sp>
      <p:pic>
        <p:nvPicPr>
          <p:cNvPr id="7" name="Picture 6" descr="customercon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825" y="3794067"/>
            <a:ext cx="3538293" cy="2653719"/>
          </a:xfrm>
          <a:prstGeom prst="rect">
            <a:avLst/>
          </a:prstGeom>
        </p:spPr>
      </p:pic>
      <p:sp>
        <p:nvSpPr>
          <p:cNvPr id="8" name="TextBox 7"/>
          <p:cNvSpPr txBox="1"/>
          <p:nvPr/>
        </p:nvSpPr>
        <p:spPr>
          <a:xfrm>
            <a:off x="6507506" y="4764587"/>
            <a:ext cx="2316955" cy="954107"/>
          </a:xfrm>
          <a:prstGeom prst="rect">
            <a:avLst/>
          </a:prstGeom>
          <a:solidFill>
            <a:schemeClr val="bg1">
              <a:lumMod val="65000"/>
            </a:schemeClr>
          </a:solidFill>
          <a:ln>
            <a:solidFill>
              <a:schemeClr val="tx1"/>
            </a:solidFill>
          </a:ln>
        </p:spPr>
        <p:txBody>
          <a:bodyPr wrap="square" rtlCol="0">
            <a:spAutoFit/>
          </a:bodyPr>
          <a:lstStyle/>
          <a:p>
            <a:r>
              <a:rPr lang="en-US" sz="2800" b="1" dirty="0" smtClean="0"/>
              <a:t>86% are edge </a:t>
            </a:r>
            <a:r>
              <a:rPr lang="en-US" sz="2800" b="1" dirty="0" err="1" smtClean="0"/>
              <a:t>ASes</a:t>
            </a:r>
            <a:endParaRPr lang="en-US" sz="2800" b="1" dirty="0"/>
          </a:p>
        </p:txBody>
      </p:sp>
      <p:sp>
        <p:nvSpPr>
          <p:cNvPr id="4" name="Footer Placeholder 3"/>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372967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placement</a:t>
            </a:r>
          </a:p>
        </p:txBody>
      </p:sp>
      <p:sp>
        <p:nvSpPr>
          <p:cNvPr id="4" name="Slide Number Placeholder 3"/>
          <p:cNvSpPr>
            <a:spLocks noGrp="1"/>
          </p:cNvSpPr>
          <p:nvPr>
            <p:ph type="sldNum" sz="quarter" idx="12"/>
          </p:nvPr>
        </p:nvSpPr>
        <p:spPr/>
        <p:txBody>
          <a:bodyPr/>
          <a:lstStyle/>
          <a:p>
            <a:fld id="{74C0455A-0D12-454A-B9D4-B7E043501F69}" type="slidenum">
              <a:rPr lang="en-US" smtClean="0"/>
              <a:t>34</a:t>
            </a:fld>
            <a:endParaRPr lang="en-US"/>
          </a:p>
        </p:txBody>
      </p:sp>
      <p:pic>
        <p:nvPicPr>
          <p:cNvPr id="5" name="Picture 4" descr="Screen Shot 2014-02-23 at 8.24.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33" y="1783455"/>
            <a:ext cx="5297312" cy="4073189"/>
          </a:xfrm>
          <a:prstGeom prst="rect">
            <a:avLst/>
          </a:prstGeom>
        </p:spPr>
      </p:pic>
      <p:sp>
        <p:nvSpPr>
          <p:cNvPr id="6" name="TextBox 5"/>
          <p:cNvSpPr txBox="1"/>
          <p:nvPr/>
        </p:nvSpPr>
        <p:spPr>
          <a:xfrm>
            <a:off x="3783251" y="6184144"/>
            <a:ext cx="2852639" cy="523220"/>
          </a:xfrm>
          <a:prstGeom prst="rect">
            <a:avLst/>
          </a:prstGeom>
          <a:solidFill>
            <a:schemeClr val="bg1">
              <a:lumMod val="65000"/>
            </a:schemeClr>
          </a:solidFill>
          <a:ln>
            <a:solidFill>
              <a:schemeClr val="tx1"/>
            </a:solidFill>
          </a:ln>
        </p:spPr>
        <p:txBody>
          <a:bodyPr wrap="none" rtlCol="0">
            <a:spAutoFit/>
          </a:bodyPr>
          <a:lstStyle/>
          <a:p>
            <a:r>
              <a:rPr lang="en-US" sz="2800" b="1" dirty="0" smtClean="0"/>
              <a:t>4% unreachability</a:t>
            </a:r>
            <a:endParaRPr lang="en-US" sz="2800" b="1" dirty="0"/>
          </a:p>
        </p:txBody>
      </p:sp>
      <p:cxnSp>
        <p:nvCxnSpPr>
          <p:cNvPr id="7" name="Straight Connector 6"/>
          <p:cNvCxnSpPr/>
          <p:nvPr/>
        </p:nvCxnSpPr>
        <p:spPr>
          <a:xfrm>
            <a:off x="3410479" y="5379741"/>
            <a:ext cx="1153483" cy="793281"/>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2441877"/>
            <a:ext cx="3034630" cy="523220"/>
          </a:xfrm>
          <a:prstGeom prst="rect">
            <a:avLst/>
          </a:prstGeom>
          <a:solidFill>
            <a:schemeClr val="bg1">
              <a:lumMod val="65000"/>
            </a:schemeClr>
          </a:solidFill>
          <a:ln>
            <a:solidFill>
              <a:schemeClr val="tx1"/>
            </a:solidFill>
          </a:ln>
        </p:spPr>
        <p:txBody>
          <a:bodyPr wrap="none" rtlCol="0">
            <a:spAutoFit/>
          </a:bodyPr>
          <a:lstStyle/>
          <a:p>
            <a:r>
              <a:rPr lang="en-US" sz="2800" b="1" dirty="0" smtClean="0"/>
              <a:t>20% unreachability</a:t>
            </a:r>
            <a:endParaRPr lang="en-US" sz="2800" b="1" dirty="0"/>
          </a:p>
        </p:txBody>
      </p:sp>
      <p:cxnSp>
        <p:nvCxnSpPr>
          <p:cNvPr id="9" name="Straight Connector 8"/>
          <p:cNvCxnSpPr/>
          <p:nvPr/>
        </p:nvCxnSpPr>
        <p:spPr>
          <a:xfrm>
            <a:off x="1446760" y="2965097"/>
            <a:ext cx="1907275" cy="1821862"/>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667956" y="3261428"/>
            <a:ext cx="3034630" cy="523220"/>
          </a:xfrm>
          <a:prstGeom prst="rect">
            <a:avLst/>
          </a:prstGeom>
          <a:solidFill>
            <a:schemeClr val="bg1">
              <a:lumMod val="65000"/>
            </a:schemeClr>
          </a:solidFill>
          <a:ln>
            <a:solidFill>
              <a:schemeClr val="tx1"/>
            </a:solidFill>
          </a:ln>
        </p:spPr>
        <p:txBody>
          <a:bodyPr wrap="none" rtlCol="0">
            <a:spAutoFit/>
          </a:bodyPr>
          <a:lstStyle/>
          <a:p>
            <a:r>
              <a:rPr lang="en-US" sz="2800" b="1" dirty="0" smtClean="0"/>
              <a:t>43% unreachability</a:t>
            </a:r>
            <a:endParaRPr lang="en-US" sz="2800" b="1" dirty="0"/>
          </a:p>
        </p:txBody>
      </p:sp>
      <p:cxnSp>
        <p:nvCxnSpPr>
          <p:cNvPr id="13" name="Straight Connector 12"/>
          <p:cNvCxnSpPr/>
          <p:nvPr/>
        </p:nvCxnSpPr>
        <p:spPr>
          <a:xfrm flipV="1">
            <a:off x="3339924" y="3537149"/>
            <a:ext cx="1313921" cy="333051"/>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977635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RAD is prohibitively costly to the censors</a:t>
            </a:r>
          </a:p>
          <a:p>
            <a:pPr marL="914400" lvl="1" indent="-514350"/>
            <a:r>
              <a:rPr lang="en-US" dirty="0" smtClean="0"/>
              <a:t>Monetary costs, as well as collateral damage</a:t>
            </a:r>
          </a:p>
          <a:p>
            <a:pPr marL="514350" indent="-514350">
              <a:buFont typeface="+mj-lt"/>
              <a:buAutoNum type="arabicPeriod"/>
            </a:pPr>
            <a:r>
              <a:rPr lang="en-US" dirty="0" smtClean="0"/>
              <a:t>Strategic placement of decoys significantly increases the costs to the censors</a:t>
            </a:r>
          </a:p>
          <a:p>
            <a:pPr marL="514350" indent="-514350">
              <a:buFont typeface="+mj-lt"/>
              <a:buAutoNum type="arabicPeriod"/>
            </a:pPr>
            <a:r>
              <a:rPr lang="en-US" dirty="0" smtClean="0"/>
              <a:t>The RAD attack is more costly to less-connected state-level censors</a:t>
            </a:r>
          </a:p>
          <a:p>
            <a:pPr marL="514350" indent="-514350">
              <a:buFont typeface="+mj-lt"/>
              <a:buAutoNum type="arabicPeriod"/>
            </a:pPr>
            <a:r>
              <a:rPr lang="en-US" dirty="0"/>
              <a:t>Even a regional placement is effective </a:t>
            </a:r>
          </a:p>
          <a:p>
            <a:pPr marL="514350" indent="-514350">
              <a:buFont typeface="+mj-lt"/>
              <a:buAutoNum type="arabicPeriod"/>
            </a:pPr>
            <a:r>
              <a:rPr lang="en-US" dirty="0" smtClean="0">
                <a:solidFill>
                  <a:srgbClr val="800000"/>
                </a:solidFill>
              </a:rPr>
              <a:t>Analysis of inter-domain routing requires a fine</a:t>
            </a:r>
            <a:r>
              <a:rPr lang="en-US" dirty="0">
                <a:solidFill>
                  <a:srgbClr val="800000"/>
                </a:solidFill>
              </a:rPr>
              <a:t>-</a:t>
            </a:r>
            <a:r>
              <a:rPr lang="en-US" dirty="0" smtClean="0">
                <a:solidFill>
                  <a:srgbClr val="800000"/>
                </a:solidFill>
              </a:rPr>
              <a:t>grained data-driven approach</a:t>
            </a:r>
            <a:endParaRPr lang="en-US" dirty="0">
              <a:solidFill>
                <a:srgbClr val="800000"/>
              </a:solidFill>
            </a:endParaRPr>
          </a:p>
        </p:txBody>
      </p:sp>
      <p:sp>
        <p:nvSpPr>
          <p:cNvPr id="4" name="Slide Number Placeholder 3"/>
          <p:cNvSpPr>
            <a:spLocks noGrp="1"/>
          </p:cNvSpPr>
          <p:nvPr>
            <p:ph type="sldNum" sz="quarter" idx="12"/>
          </p:nvPr>
        </p:nvSpPr>
        <p:spPr/>
        <p:txBody>
          <a:bodyPr/>
          <a:lstStyle/>
          <a:p>
            <a:fld id="{74C0455A-0D12-454A-B9D4-B7E043501F69}" type="slidenum">
              <a:rPr lang="en-US" smtClean="0"/>
              <a:t>35</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339737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lstStyle/>
          <a:p>
            <a:r>
              <a:rPr lang="en-US" sz="2400" dirty="0" smtClean="0"/>
              <a:t>Some </a:t>
            </a:r>
            <a:r>
              <a:rPr lang="en-US" sz="2400" dirty="0"/>
              <a:t>pictures are obtained through Google search without being </a:t>
            </a:r>
            <a:r>
              <a:rPr lang="en-US" sz="2400" dirty="0" smtClean="0"/>
              <a:t>referenced</a:t>
            </a:r>
            <a:endParaRPr lang="en-US" sz="2400" dirty="0"/>
          </a:p>
        </p:txBody>
      </p:sp>
      <p:sp>
        <p:nvSpPr>
          <p:cNvPr id="4" name="Slide Number Placeholder 3"/>
          <p:cNvSpPr>
            <a:spLocks noGrp="1"/>
          </p:cNvSpPr>
          <p:nvPr>
            <p:ph type="sldNum" sz="quarter" idx="12"/>
          </p:nvPr>
        </p:nvSpPr>
        <p:spPr/>
        <p:txBody>
          <a:bodyPr/>
          <a:lstStyle/>
          <a:p>
            <a:fld id="{0C3E3C50-780B-074C-BF56-86272B9C2D29}" type="slidenum">
              <a:rPr lang="en-US" smtClean="0"/>
              <a:t>36</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5183184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Decoy routing circumvention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An alternative approach for circumvention</a:t>
            </a:r>
          </a:p>
          <a:p>
            <a:pPr lvl="1"/>
            <a:r>
              <a:rPr lang="en-US" dirty="0" smtClean="0"/>
              <a:t>It builds circumvention into network infrastructure</a:t>
            </a:r>
          </a:p>
          <a:p>
            <a:endParaRPr lang="en-US" dirty="0"/>
          </a:p>
          <a:p>
            <a:r>
              <a:rPr lang="en-US" dirty="0" smtClean="0"/>
              <a:t>DR (</a:t>
            </a:r>
            <a:r>
              <a:rPr lang="en-US" dirty="0" err="1" smtClean="0"/>
              <a:t>Karlin</a:t>
            </a:r>
            <a:r>
              <a:rPr lang="en-US" dirty="0" smtClean="0"/>
              <a:t> et al., FOCI 2011)</a:t>
            </a:r>
            <a:endParaRPr lang="en-US" dirty="0"/>
          </a:p>
          <a:p>
            <a:r>
              <a:rPr lang="en-US" dirty="0" err="1" smtClean="0"/>
              <a:t>Cirripede</a:t>
            </a:r>
            <a:r>
              <a:rPr lang="en-US" dirty="0" smtClean="0"/>
              <a:t> (</a:t>
            </a:r>
            <a:r>
              <a:rPr lang="en-US" dirty="0" err="1" smtClean="0"/>
              <a:t>Houmansadr</a:t>
            </a:r>
            <a:r>
              <a:rPr lang="en-US" dirty="0" smtClean="0"/>
              <a:t> et al., ACM CCS 2011)</a:t>
            </a:r>
          </a:p>
          <a:p>
            <a:r>
              <a:rPr lang="en-US" dirty="0" smtClean="0"/>
              <a:t>Telex (</a:t>
            </a:r>
            <a:r>
              <a:rPr lang="en-US" dirty="0" err="1" smtClean="0"/>
              <a:t>Wustrow</a:t>
            </a:r>
            <a:r>
              <a:rPr lang="en-US" dirty="0" smtClean="0"/>
              <a:t> et al., USENIX Security 2011)</a:t>
            </a:r>
          </a:p>
        </p:txBody>
      </p:sp>
      <p:sp>
        <p:nvSpPr>
          <p:cNvPr id="4" name="Slide Number Placeholder 3"/>
          <p:cNvSpPr>
            <a:spLocks noGrp="1"/>
          </p:cNvSpPr>
          <p:nvPr>
            <p:ph type="sldNum" sz="quarter" idx="12"/>
          </p:nvPr>
        </p:nvSpPr>
        <p:spPr/>
        <p:txBody>
          <a:bodyPr/>
          <a:lstStyle/>
          <a:p>
            <a:fld id="{74C0455A-0D12-454A-B9D4-B7E043501F69}" type="slidenum">
              <a:rPr lang="en-US" smtClean="0"/>
              <a:t>4</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26828216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 background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45691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topology 101</a:t>
            </a:r>
            <a:endParaRPr lang="en-US" dirty="0"/>
          </a:p>
        </p:txBody>
      </p:sp>
      <p:sp>
        <p:nvSpPr>
          <p:cNvPr id="3" name="Content Placeholder 2"/>
          <p:cNvSpPr>
            <a:spLocks noGrp="1"/>
          </p:cNvSpPr>
          <p:nvPr>
            <p:ph idx="1"/>
          </p:nvPr>
        </p:nvSpPr>
        <p:spPr/>
        <p:txBody>
          <a:bodyPr>
            <a:normAutofit/>
          </a:bodyPr>
          <a:lstStyle/>
          <a:p>
            <a:r>
              <a:rPr lang="en-US" sz="3200" dirty="0" smtClean="0"/>
              <a:t>The Internet is composed of </a:t>
            </a:r>
            <a:r>
              <a:rPr lang="en-US" sz="3200" dirty="0" smtClean="0">
                <a:solidFill>
                  <a:srgbClr val="800000"/>
                </a:solidFill>
              </a:rPr>
              <a:t>Autonomous Systems (</a:t>
            </a:r>
            <a:r>
              <a:rPr lang="en-US" sz="3200" dirty="0" err="1" smtClean="0">
                <a:solidFill>
                  <a:srgbClr val="800000"/>
                </a:solidFill>
              </a:rPr>
              <a:t>ASes</a:t>
            </a:r>
            <a:r>
              <a:rPr lang="en-US" sz="3200" dirty="0" smtClean="0">
                <a:solidFill>
                  <a:srgbClr val="800000"/>
                </a:solidFill>
              </a:rPr>
              <a:t>)</a:t>
            </a:r>
          </a:p>
          <a:p>
            <a:pPr lvl="1"/>
            <a:r>
              <a:rPr lang="en-US" sz="3200" dirty="0" smtClean="0"/>
              <a:t>An </a:t>
            </a:r>
            <a:r>
              <a:rPr lang="en-US" sz="3200" dirty="0"/>
              <a:t>Autonomous </a:t>
            </a:r>
            <a:r>
              <a:rPr lang="en-US" sz="3200" dirty="0" smtClean="0"/>
              <a:t>System is a network operated by a single organization</a:t>
            </a:r>
          </a:p>
          <a:p>
            <a:pPr lvl="1"/>
            <a:endParaRPr lang="en-US" sz="3200" dirty="0"/>
          </a:p>
          <a:p>
            <a:r>
              <a:rPr lang="en-US" sz="3200" dirty="0" smtClean="0"/>
              <a:t>44,000 </a:t>
            </a:r>
            <a:r>
              <a:rPr lang="en-US" sz="3200" dirty="0" err="1" smtClean="0"/>
              <a:t>ASes</a:t>
            </a:r>
            <a:r>
              <a:rPr lang="en-US" sz="3200" dirty="0" smtClean="0"/>
              <a:t> are inter-connected based on their business relationships</a:t>
            </a:r>
            <a:endParaRPr lang="en-US" sz="3200" dirty="0"/>
          </a:p>
        </p:txBody>
      </p:sp>
      <p:sp>
        <p:nvSpPr>
          <p:cNvPr id="4" name="Slide Number Placeholder 3"/>
          <p:cNvSpPr>
            <a:spLocks noGrp="1"/>
          </p:cNvSpPr>
          <p:nvPr>
            <p:ph type="sldNum" sz="quarter" idx="12"/>
          </p:nvPr>
        </p:nvSpPr>
        <p:spPr/>
        <p:txBody>
          <a:bodyPr/>
          <a:lstStyle/>
          <a:p>
            <a:fld id="{1B7BCCAD-8032-864E-98AA-654F9FA4FE16}" type="slidenum">
              <a:rPr lang="en-US" smtClean="0"/>
              <a:t>6</a:t>
            </a:fld>
            <a:endParaRPr lang="en-US"/>
          </a:p>
        </p:txBody>
      </p:sp>
      <p:sp>
        <p:nvSpPr>
          <p:cNvPr id="5" name="Footer Placeholder 4"/>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1062694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231348"/>
            <a:ext cx="7620000" cy="1143000"/>
          </a:xfrm>
        </p:spPr>
        <p:txBody>
          <a:bodyPr/>
          <a:lstStyle/>
          <a:p>
            <a:r>
              <a:rPr lang="en-US" dirty="0" smtClean="0"/>
              <a:t>The Internet map of </a:t>
            </a:r>
            <a:r>
              <a:rPr lang="en-US" dirty="0" err="1" smtClean="0"/>
              <a:t>ASes</a:t>
            </a:r>
            <a:r>
              <a:rPr lang="en-US" dirty="0" smtClean="0"/>
              <a:t> </a:t>
            </a:r>
            <a:endParaRPr lang="en-US" dirty="0"/>
          </a:p>
        </p:txBody>
      </p:sp>
      <p:sp>
        <p:nvSpPr>
          <p:cNvPr id="4" name="Slide Number Placeholder 3"/>
          <p:cNvSpPr>
            <a:spLocks noGrp="1"/>
          </p:cNvSpPr>
          <p:nvPr>
            <p:ph type="sldNum" sz="quarter" idx="12"/>
          </p:nvPr>
        </p:nvSpPr>
        <p:spPr/>
        <p:txBody>
          <a:bodyPr/>
          <a:lstStyle/>
          <a:p>
            <a:fld id="{1B7BCCAD-8032-864E-98AA-654F9FA4FE16}" type="slidenum">
              <a:rPr lang="en-US" smtClean="0"/>
              <a:t>7</a:t>
            </a:fld>
            <a:endParaRPr lang="en-US"/>
          </a:p>
        </p:txBody>
      </p:sp>
      <p:pic>
        <p:nvPicPr>
          <p:cNvPr id="11" name="Picture 10" descr="CEQJs.jpg"/>
          <p:cNvPicPr>
            <a:picLocks noChangeAspect="1"/>
          </p:cNvPicPr>
          <p:nvPr/>
        </p:nvPicPr>
        <p:blipFill rotWithShape="1">
          <a:blip r:embed="rId2">
            <a:extLst>
              <a:ext uri="{28A0092B-C50C-407E-A947-70E740481C1C}">
                <a14:useLocalDpi xmlns:a14="http://schemas.microsoft.com/office/drawing/2010/main" val="0"/>
              </a:ext>
            </a:extLst>
          </a:blip>
          <a:srcRect t="9947" b="29335"/>
          <a:stretch/>
        </p:blipFill>
        <p:spPr>
          <a:xfrm>
            <a:off x="678270" y="1269866"/>
            <a:ext cx="7355638" cy="5606176"/>
          </a:xfrm>
          <a:prstGeom prst="rect">
            <a:avLst/>
          </a:prstGeom>
        </p:spPr>
      </p:pic>
      <p:sp>
        <p:nvSpPr>
          <p:cNvPr id="12" name="TextBox 11"/>
          <p:cNvSpPr txBox="1"/>
          <p:nvPr/>
        </p:nvSpPr>
        <p:spPr>
          <a:xfrm>
            <a:off x="8095931" y="4329090"/>
            <a:ext cx="184666" cy="369332"/>
          </a:xfrm>
          <a:prstGeom prst="rect">
            <a:avLst/>
          </a:prstGeom>
          <a:noFill/>
        </p:spPr>
        <p:txBody>
          <a:bodyPr wrap="none" rtlCol="0">
            <a:spAutoFit/>
          </a:bodyPr>
          <a:lstStyle/>
          <a:p>
            <a:endParaRPr lang="en-US" dirty="0"/>
          </a:p>
        </p:txBody>
      </p:sp>
      <p:pic>
        <p:nvPicPr>
          <p:cNvPr id="13" name="Picture 12" descr="arrow-trans128x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194" y="2174272"/>
            <a:ext cx="1625600" cy="1625600"/>
          </a:xfrm>
          <a:prstGeom prst="rect">
            <a:avLst/>
          </a:prstGeom>
        </p:spPr>
      </p:pic>
      <p:sp>
        <p:nvSpPr>
          <p:cNvPr id="2" name="Footer Placeholder 1"/>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37493811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in the Internet</a:t>
            </a:r>
            <a:endParaRPr lang="en-US" dirty="0"/>
          </a:p>
        </p:txBody>
      </p:sp>
      <p:sp>
        <p:nvSpPr>
          <p:cNvPr id="4" name="Slide Number Placeholder 3"/>
          <p:cNvSpPr>
            <a:spLocks noGrp="1"/>
          </p:cNvSpPr>
          <p:nvPr>
            <p:ph type="sldNum" sz="quarter" idx="12"/>
          </p:nvPr>
        </p:nvSpPr>
        <p:spPr/>
        <p:txBody>
          <a:bodyPr/>
          <a:lstStyle/>
          <a:p>
            <a:fld id="{1B7BCCAD-8032-864E-98AA-654F9FA4FE16}" type="slidenum">
              <a:rPr lang="en-US" smtClean="0"/>
              <a:t>8</a:t>
            </a:fld>
            <a:endParaRPr lang="en-US"/>
          </a:p>
        </p:txBody>
      </p:sp>
      <p:pic>
        <p:nvPicPr>
          <p:cNvPr id="5" name="Picture 4" descr="MC9004339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74" y="3894244"/>
            <a:ext cx="905596" cy="905596"/>
          </a:xfrm>
          <a:prstGeom prst="rect">
            <a:avLst/>
          </a:prstGeom>
          <a:scene3d>
            <a:camera prst="orthographicFront">
              <a:rot lat="0" lon="10800000" rev="0"/>
            </a:camera>
            <a:lightRig rig="threePt" dir="t"/>
          </a:scene3d>
        </p:spPr>
      </p:pic>
      <p:grpSp>
        <p:nvGrpSpPr>
          <p:cNvPr id="10" name="Group 9"/>
          <p:cNvGrpSpPr/>
          <p:nvPr/>
        </p:nvGrpSpPr>
        <p:grpSpPr>
          <a:xfrm>
            <a:off x="6726741" y="4038545"/>
            <a:ext cx="668999" cy="1185212"/>
            <a:chOff x="6683448" y="4366940"/>
            <a:chExt cx="864095" cy="1339341"/>
          </a:xfrm>
        </p:grpSpPr>
        <p:pic>
          <p:nvPicPr>
            <p:cNvPr id="12" name="Picture 11" descr="compu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943" y="4366940"/>
              <a:ext cx="603504" cy="926592"/>
            </a:xfrm>
            <a:prstGeom prst="rect">
              <a:avLst/>
            </a:prstGeom>
          </p:spPr>
        </p:pic>
        <p:pic>
          <p:nvPicPr>
            <p:cNvPr id="13" name="Picture 12" descr="CNN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448" y="5293532"/>
              <a:ext cx="864095" cy="412749"/>
            </a:xfrm>
            <a:prstGeom prst="rect">
              <a:avLst/>
            </a:prstGeom>
          </p:spPr>
        </p:pic>
      </p:grpSp>
      <p:sp>
        <p:nvSpPr>
          <p:cNvPr id="18" name="Freeform 17"/>
          <p:cNvSpPr/>
          <p:nvPr/>
        </p:nvSpPr>
        <p:spPr>
          <a:xfrm>
            <a:off x="1587437" y="2420013"/>
            <a:ext cx="5310700" cy="1707053"/>
          </a:xfrm>
          <a:custGeom>
            <a:avLst/>
            <a:gdLst>
              <a:gd name="connsiteX0" fmla="*/ 0 w 5310700"/>
              <a:gd name="connsiteY0" fmla="*/ 1707053 h 1707053"/>
              <a:gd name="connsiteX1" fmla="*/ 1053482 w 5310700"/>
              <a:gd name="connsiteY1" fmla="*/ 307314 h 1707053"/>
              <a:gd name="connsiteX2" fmla="*/ 4055181 w 5310700"/>
              <a:gd name="connsiteY2" fmla="*/ 105289 h 1707053"/>
              <a:gd name="connsiteX3" fmla="*/ 5310700 w 5310700"/>
              <a:gd name="connsiteY3" fmla="*/ 1634901 h 1707053"/>
            </a:gdLst>
            <a:ahLst/>
            <a:cxnLst>
              <a:cxn ang="0">
                <a:pos x="connsiteX0" y="connsiteY0"/>
              </a:cxn>
              <a:cxn ang="0">
                <a:pos x="connsiteX1" y="connsiteY1"/>
              </a:cxn>
              <a:cxn ang="0">
                <a:pos x="connsiteX2" y="connsiteY2"/>
              </a:cxn>
              <a:cxn ang="0">
                <a:pos x="connsiteX3" y="connsiteY3"/>
              </a:cxn>
            </a:cxnLst>
            <a:rect l="l" t="t" r="r" b="b"/>
            <a:pathLst>
              <a:path w="5310700" h="1707053">
                <a:moveTo>
                  <a:pt x="0" y="1707053"/>
                </a:moveTo>
                <a:cubicBezTo>
                  <a:pt x="188809" y="1140664"/>
                  <a:pt x="377619" y="574275"/>
                  <a:pt x="1053482" y="307314"/>
                </a:cubicBezTo>
                <a:cubicBezTo>
                  <a:pt x="1729346" y="40353"/>
                  <a:pt x="3345645" y="-115975"/>
                  <a:pt x="4055181" y="105289"/>
                </a:cubicBezTo>
                <a:cubicBezTo>
                  <a:pt x="4764717" y="326553"/>
                  <a:pt x="5310700" y="1634901"/>
                  <a:pt x="5310700" y="1634901"/>
                </a:cubicBezTo>
              </a:path>
            </a:pathLst>
          </a:custGeom>
          <a:ln w="76200">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0" name="Group 19"/>
          <p:cNvGrpSpPr/>
          <p:nvPr/>
        </p:nvGrpSpPr>
        <p:grpSpPr>
          <a:xfrm>
            <a:off x="259763" y="3706654"/>
            <a:ext cx="2207981" cy="1899016"/>
            <a:chOff x="259763" y="3706654"/>
            <a:chExt cx="2207981" cy="1899016"/>
          </a:xfrm>
        </p:grpSpPr>
        <p:sp>
          <p:nvSpPr>
            <p:cNvPr id="14" name="Cloud 13"/>
            <p:cNvSpPr/>
            <p:nvPr/>
          </p:nvSpPr>
          <p:spPr>
            <a:xfrm>
              <a:off x="259763" y="3706654"/>
              <a:ext cx="2207981" cy="14882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8184" y="5236338"/>
              <a:ext cx="1058065" cy="369332"/>
            </a:xfrm>
            <a:prstGeom prst="rect">
              <a:avLst/>
            </a:prstGeom>
            <a:noFill/>
          </p:spPr>
          <p:txBody>
            <a:bodyPr wrap="none" rtlCol="0">
              <a:spAutoFit/>
            </a:bodyPr>
            <a:lstStyle/>
            <a:p>
              <a:r>
                <a:rPr lang="en-US" dirty="0" smtClean="0"/>
                <a:t>User’s AS</a:t>
              </a:r>
              <a:endParaRPr lang="en-US" dirty="0"/>
            </a:p>
          </p:txBody>
        </p:sp>
      </p:grpSp>
      <p:grpSp>
        <p:nvGrpSpPr>
          <p:cNvPr id="22" name="Group 21"/>
          <p:cNvGrpSpPr/>
          <p:nvPr/>
        </p:nvGrpSpPr>
        <p:grpSpPr>
          <a:xfrm>
            <a:off x="5657050" y="3706654"/>
            <a:ext cx="2620143" cy="2083682"/>
            <a:chOff x="5657050" y="3706654"/>
            <a:chExt cx="2620143" cy="2083682"/>
          </a:xfrm>
        </p:grpSpPr>
        <p:sp>
          <p:nvSpPr>
            <p:cNvPr id="17" name="Cloud 16"/>
            <p:cNvSpPr/>
            <p:nvPr/>
          </p:nvSpPr>
          <p:spPr>
            <a:xfrm>
              <a:off x="5657050" y="3706654"/>
              <a:ext cx="2620143" cy="167583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490864" y="5421004"/>
              <a:ext cx="1045441" cy="369332"/>
            </a:xfrm>
            <a:prstGeom prst="rect">
              <a:avLst/>
            </a:prstGeom>
            <a:noFill/>
          </p:spPr>
          <p:txBody>
            <a:bodyPr wrap="none" rtlCol="0">
              <a:spAutoFit/>
            </a:bodyPr>
            <a:lstStyle/>
            <a:p>
              <a:r>
                <a:rPr lang="en-US" dirty="0" smtClean="0"/>
                <a:t>CNN’s AS</a:t>
              </a:r>
              <a:endParaRPr lang="en-US" dirty="0"/>
            </a:p>
          </p:txBody>
        </p:sp>
      </p:grpSp>
      <p:grpSp>
        <p:nvGrpSpPr>
          <p:cNvPr id="26" name="Group 25"/>
          <p:cNvGrpSpPr/>
          <p:nvPr/>
        </p:nvGrpSpPr>
        <p:grpSpPr>
          <a:xfrm>
            <a:off x="1855288" y="1937119"/>
            <a:ext cx="2207981" cy="1939771"/>
            <a:chOff x="1855288" y="1937119"/>
            <a:chExt cx="2207981" cy="1939771"/>
          </a:xfrm>
        </p:grpSpPr>
        <p:sp>
          <p:nvSpPr>
            <p:cNvPr id="15" name="Cloud 14"/>
            <p:cNvSpPr/>
            <p:nvPr/>
          </p:nvSpPr>
          <p:spPr>
            <a:xfrm>
              <a:off x="1855288" y="1937119"/>
              <a:ext cx="2207981" cy="14882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713077" y="3507558"/>
              <a:ext cx="1121859" cy="369332"/>
            </a:xfrm>
            <a:prstGeom prst="rect">
              <a:avLst/>
            </a:prstGeom>
            <a:noFill/>
          </p:spPr>
          <p:txBody>
            <a:bodyPr wrap="none" rtlCol="0">
              <a:spAutoFit/>
            </a:bodyPr>
            <a:lstStyle/>
            <a:p>
              <a:r>
                <a:rPr lang="en-US" dirty="0" smtClean="0"/>
                <a:t>Transit AS</a:t>
              </a:r>
              <a:endParaRPr lang="en-US" dirty="0"/>
            </a:p>
          </p:txBody>
        </p:sp>
      </p:grpSp>
      <p:grpSp>
        <p:nvGrpSpPr>
          <p:cNvPr id="25" name="Group 24"/>
          <p:cNvGrpSpPr/>
          <p:nvPr/>
        </p:nvGrpSpPr>
        <p:grpSpPr>
          <a:xfrm>
            <a:off x="4481775" y="1879398"/>
            <a:ext cx="2207981" cy="1870546"/>
            <a:chOff x="4481775" y="1879398"/>
            <a:chExt cx="2207981" cy="1870546"/>
          </a:xfrm>
        </p:grpSpPr>
        <p:sp>
          <p:nvSpPr>
            <p:cNvPr id="16" name="Cloud 15"/>
            <p:cNvSpPr/>
            <p:nvPr/>
          </p:nvSpPr>
          <p:spPr>
            <a:xfrm>
              <a:off x="4481775" y="1879398"/>
              <a:ext cx="2207981" cy="14882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289926" y="3380612"/>
              <a:ext cx="1121859" cy="369332"/>
            </a:xfrm>
            <a:prstGeom prst="rect">
              <a:avLst/>
            </a:prstGeom>
            <a:noFill/>
          </p:spPr>
          <p:txBody>
            <a:bodyPr wrap="none" rtlCol="0">
              <a:spAutoFit/>
            </a:bodyPr>
            <a:lstStyle/>
            <a:p>
              <a:r>
                <a:rPr lang="en-US" dirty="0" smtClean="0"/>
                <a:t>Transit AS</a:t>
              </a:r>
              <a:endParaRPr lang="en-US" dirty="0"/>
            </a:p>
          </p:txBody>
        </p:sp>
      </p:grpSp>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294044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321" y="377583"/>
            <a:ext cx="3226286" cy="6392567"/>
            <a:chOff x="34321" y="377583"/>
            <a:chExt cx="3226286" cy="6392567"/>
          </a:xfrm>
        </p:grpSpPr>
        <p:sp>
          <p:nvSpPr>
            <p:cNvPr id="8" name="Freeform 7"/>
            <p:cNvSpPr/>
            <p:nvPr/>
          </p:nvSpPr>
          <p:spPr>
            <a:xfrm>
              <a:off x="34321" y="377583"/>
              <a:ext cx="3226286" cy="5537889"/>
            </a:xfrm>
            <a:custGeom>
              <a:avLst/>
              <a:gdLst>
                <a:gd name="connsiteX0" fmla="*/ 68645 w 2711452"/>
                <a:gd name="connsiteY0" fmla="*/ 526329 h 5537889"/>
                <a:gd name="connsiteX1" fmla="*/ 91526 w 2711452"/>
                <a:gd name="connsiteY1" fmla="*/ 308932 h 5537889"/>
                <a:gd name="connsiteX2" fmla="*/ 102967 w 2711452"/>
                <a:gd name="connsiteY2" fmla="*/ 274606 h 5537889"/>
                <a:gd name="connsiteX3" fmla="*/ 148730 w 2711452"/>
                <a:gd name="connsiteY3" fmla="*/ 240281 h 5537889"/>
                <a:gd name="connsiteX4" fmla="*/ 205933 w 2711452"/>
                <a:gd name="connsiteY4" fmla="*/ 183071 h 5537889"/>
                <a:gd name="connsiteX5" fmla="*/ 263137 w 2711452"/>
                <a:gd name="connsiteY5" fmla="*/ 137303 h 5537889"/>
                <a:gd name="connsiteX6" fmla="*/ 400426 w 2711452"/>
                <a:gd name="connsiteY6" fmla="*/ 114420 h 5537889"/>
                <a:gd name="connsiteX7" fmla="*/ 560596 w 2711452"/>
                <a:gd name="connsiteY7" fmla="*/ 102978 h 5537889"/>
                <a:gd name="connsiteX8" fmla="*/ 617799 w 2711452"/>
                <a:gd name="connsiteY8" fmla="*/ 80094 h 5537889"/>
                <a:gd name="connsiteX9" fmla="*/ 675003 w 2711452"/>
                <a:gd name="connsiteY9" fmla="*/ 68652 h 5537889"/>
                <a:gd name="connsiteX10" fmla="*/ 709325 w 2711452"/>
                <a:gd name="connsiteY10" fmla="*/ 45768 h 5537889"/>
                <a:gd name="connsiteX11" fmla="*/ 789410 w 2711452"/>
                <a:gd name="connsiteY11" fmla="*/ 34326 h 5537889"/>
                <a:gd name="connsiteX12" fmla="*/ 823732 w 2711452"/>
                <a:gd name="connsiteY12" fmla="*/ 22884 h 5537889"/>
                <a:gd name="connsiteX13" fmla="*/ 961021 w 2711452"/>
                <a:gd name="connsiteY13" fmla="*/ 0 h 5537889"/>
                <a:gd name="connsiteX14" fmla="*/ 1258480 w 2711452"/>
                <a:gd name="connsiteY14" fmla="*/ 22884 h 5537889"/>
                <a:gd name="connsiteX15" fmla="*/ 1304243 w 2711452"/>
                <a:gd name="connsiteY15" fmla="*/ 57210 h 5537889"/>
                <a:gd name="connsiteX16" fmla="*/ 1395769 w 2711452"/>
                <a:gd name="connsiteY16" fmla="*/ 102978 h 5537889"/>
                <a:gd name="connsiteX17" fmla="*/ 1487295 w 2711452"/>
                <a:gd name="connsiteY17" fmla="*/ 137303 h 5537889"/>
                <a:gd name="connsiteX18" fmla="*/ 1590261 w 2711452"/>
                <a:gd name="connsiteY18" fmla="*/ 171629 h 5537889"/>
                <a:gd name="connsiteX19" fmla="*/ 1624583 w 2711452"/>
                <a:gd name="connsiteY19" fmla="*/ 194513 h 5537889"/>
                <a:gd name="connsiteX20" fmla="*/ 1670346 w 2711452"/>
                <a:gd name="connsiteY20" fmla="*/ 205955 h 5537889"/>
                <a:gd name="connsiteX21" fmla="*/ 1773313 w 2711452"/>
                <a:gd name="connsiteY21" fmla="*/ 251723 h 5537889"/>
                <a:gd name="connsiteX22" fmla="*/ 1807635 w 2711452"/>
                <a:gd name="connsiteY22" fmla="*/ 286048 h 5537889"/>
                <a:gd name="connsiteX23" fmla="*/ 1841957 w 2711452"/>
                <a:gd name="connsiteY23" fmla="*/ 308932 h 5537889"/>
                <a:gd name="connsiteX24" fmla="*/ 1876279 w 2711452"/>
                <a:gd name="connsiteY24" fmla="*/ 377584 h 5537889"/>
                <a:gd name="connsiteX25" fmla="*/ 1899161 w 2711452"/>
                <a:gd name="connsiteY25" fmla="*/ 411909 h 5537889"/>
                <a:gd name="connsiteX26" fmla="*/ 2356790 w 2711452"/>
                <a:gd name="connsiteY26" fmla="*/ 400467 h 5537889"/>
                <a:gd name="connsiteX27" fmla="*/ 2368230 w 2711452"/>
                <a:gd name="connsiteY27" fmla="*/ 526329 h 5537889"/>
                <a:gd name="connsiteX28" fmla="*/ 2391112 w 2711452"/>
                <a:gd name="connsiteY28" fmla="*/ 663632 h 5537889"/>
                <a:gd name="connsiteX29" fmla="*/ 2402553 w 2711452"/>
                <a:gd name="connsiteY29" fmla="*/ 778051 h 5537889"/>
                <a:gd name="connsiteX30" fmla="*/ 2413993 w 2711452"/>
                <a:gd name="connsiteY30" fmla="*/ 915354 h 5537889"/>
                <a:gd name="connsiteX31" fmla="*/ 2436875 w 2711452"/>
                <a:gd name="connsiteY31" fmla="*/ 995447 h 5537889"/>
                <a:gd name="connsiteX32" fmla="*/ 2471197 w 2711452"/>
                <a:gd name="connsiteY32" fmla="*/ 1086983 h 5537889"/>
                <a:gd name="connsiteX33" fmla="*/ 2482638 w 2711452"/>
                <a:gd name="connsiteY33" fmla="*/ 1121308 h 5537889"/>
                <a:gd name="connsiteX34" fmla="*/ 2516960 w 2711452"/>
                <a:gd name="connsiteY34" fmla="*/ 1167076 h 5537889"/>
                <a:gd name="connsiteX35" fmla="*/ 2539841 w 2711452"/>
                <a:gd name="connsiteY35" fmla="*/ 1247169 h 5537889"/>
                <a:gd name="connsiteX36" fmla="*/ 2551282 w 2711452"/>
                <a:gd name="connsiteY36" fmla="*/ 1350147 h 5537889"/>
                <a:gd name="connsiteX37" fmla="*/ 2539841 w 2711452"/>
                <a:gd name="connsiteY37" fmla="*/ 1945126 h 5537889"/>
                <a:gd name="connsiteX38" fmla="*/ 2516960 w 2711452"/>
                <a:gd name="connsiteY38" fmla="*/ 2036662 h 5537889"/>
                <a:gd name="connsiteX39" fmla="*/ 2494078 w 2711452"/>
                <a:gd name="connsiteY39" fmla="*/ 2116755 h 5537889"/>
                <a:gd name="connsiteX40" fmla="*/ 2516960 w 2711452"/>
                <a:gd name="connsiteY40" fmla="*/ 2311268 h 5537889"/>
                <a:gd name="connsiteX41" fmla="*/ 2539841 w 2711452"/>
                <a:gd name="connsiteY41" fmla="*/ 2345594 h 5537889"/>
                <a:gd name="connsiteX42" fmla="*/ 2574163 w 2711452"/>
                <a:gd name="connsiteY42" fmla="*/ 2368477 h 5537889"/>
                <a:gd name="connsiteX43" fmla="*/ 2597045 w 2711452"/>
                <a:gd name="connsiteY43" fmla="*/ 2402803 h 5537889"/>
                <a:gd name="connsiteX44" fmla="*/ 2619926 w 2711452"/>
                <a:gd name="connsiteY44" fmla="*/ 2528664 h 5537889"/>
                <a:gd name="connsiteX45" fmla="*/ 2608486 w 2711452"/>
                <a:gd name="connsiteY45" fmla="*/ 2746061 h 5537889"/>
                <a:gd name="connsiteX46" fmla="*/ 2597045 w 2711452"/>
                <a:gd name="connsiteY46" fmla="*/ 2791828 h 5537889"/>
                <a:gd name="connsiteX47" fmla="*/ 2585604 w 2711452"/>
                <a:gd name="connsiteY47" fmla="*/ 2906248 h 5537889"/>
                <a:gd name="connsiteX48" fmla="*/ 2597045 w 2711452"/>
                <a:gd name="connsiteY48" fmla="*/ 3535553 h 5537889"/>
                <a:gd name="connsiteX49" fmla="*/ 2619926 w 2711452"/>
                <a:gd name="connsiteY49" fmla="*/ 3581321 h 5537889"/>
                <a:gd name="connsiteX50" fmla="*/ 2631367 w 2711452"/>
                <a:gd name="connsiteY50" fmla="*/ 3627089 h 5537889"/>
                <a:gd name="connsiteX51" fmla="*/ 2677130 w 2711452"/>
                <a:gd name="connsiteY51" fmla="*/ 3695740 h 5537889"/>
                <a:gd name="connsiteX52" fmla="*/ 2711452 w 2711452"/>
                <a:gd name="connsiteY52" fmla="*/ 3867369 h 5537889"/>
                <a:gd name="connsiteX53" fmla="*/ 2700011 w 2711452"/>
                <a:gd name="connsiteY53" fmla="*/ 4141975 h 5537889"/>
                <a:gd name="connsiteX54" fmla="*/ 2665689 w 2711452"/>
                <a:gd name="connsiteY54" fmla="*/ 4233510 h 5537889"/>
                <a:gd name="connsiteX55" fmla="*/ 2642808 w 2711452"/>
                <a:gd name="connsiteY55" fmla="*/ 4267836 h 5537889"/>
                <a:gd name="connsiteX56" fmla="*/ 2608486 w 2711452"/>
                <a:gd name="connsiteY56" fmla="*/ 4347929 h 5537889"/>
                <a:gd name="connsiteX57" fmla="*/ 2597045 w 2711452"/>
                <a:gd name="connsiteY57" fmla="*/ 4428023 h 5537889"/>
                <a:gd name="connsiteX58" fmla="*/ 2585604 w 2711452"/>
                <a:gd name="connsiteY58" fmla="*/ 5206073 h 5537889"/>
                <a:gd name="connsiteX59" fmla="*/ 2516960 w 2711452"/>
                <a:gd name="connsiteY59" fmla="*/ 5217515 h 5537889"/>
                <a:gd name="connsiteX60" fmla="*/ 2459756 w 2711452"/>
                <a:gd name="connsiteY60" fmla="*/ 5228957 h 5537889"/>
                <a:gd name="connsiteX61" fmla="*/ 2413993 w 2711452"/>
                <a:gd name="connsiteY61" fmla="*/ 5240399 h 5537889"/>
                <a:gd name="connsiteX62" fmla="*/ 2242382 w 2711452"/>
                <a:gd name="connsiteY62" fmla="*/ 5274725 h 5537889"/>
                <a:gd name="connsiteX63" fmla="*/ 2139416 w 2711452"/>
                <a:gd name="connsiteY63" fmla="*/ 5366260 h 5537889"/>
                <a:gd name="connsiteX64" fmla="*/ 2116534 w 2711452"/>
                <a:gd name="connsiteY64" fmla="*/ 5400586 h 5537889"/>
                <a:gd name="connsiteX65" fmla="*/ 2105094 w 2711452"/>
                <a:gd name="connsiteY65" fmla="*/ 5434912 h 5537889"/>
                <a:gd name="connsiteX66" fmla="*/ 2047890 w 2711452"/>
                <a:gd name="connsiteY66" fmla="*/ 5480679 h 5537889"/>
                <a:gd name="connsiteX67" fmla="*/ 2002127 w 2711452"/>
                <a:gd name="connsiteY67" fmla="*/ 5492121 h 5537889"/>
                <a:gd name="connsiteX68" fmla="*/ 1967805 w 2711452"/>
                <a:gd name="connsiteY68" fmla="*/ 5515005 h 5537889"/>
                <a:gd name="connsiteX69" fmla="*/ 1418650 w 2711452"/>
                <a:gd name="connsiteY69" fmla="*/ 5537889 h 5537889"/>
                <a:gd name="connsiteX70" fmla="*/ 1063988 w 2711452"/>
                <a:gd name="connsiteY70" fmla="*/ 5515005 h 5537889"/>
                <a:gd name="connsiteX71" fmla="*/ 1006784 w 2711452"/>
                <a:gd name="connsiteY71" fmla="*/ 5503563 h 5537889"/>
                <a:gd name="connsiteX72" fmla="*/ 858055 w 2711452"/>
                <a:gd name="connsiteY72" fmla="*/ 5366260 h 5537889"/>
                <a:gd name="connsiteX73" fmla="*/ 777970 w 2711452"/>
                <a:gd name="connsiteY73" fmla="*/ 5297609 h 5537889"/>
                <a:gd name="connsiteX74" fmla="*/ 709325 w 2711452"/>
                <a:gd name="connsiteY74" fmla="*/ 5183189 h 5537889"/>
                <a:gd name="connsiteX75" fmla="*/ 686444 w 2711452"/>
                <a:gd name="connsiteY75" fmla="*/ 5148864 h 5537889"/>
                <a:gd name="connsiteX76" fmla="*/ 663562 w 2711452"/>
                <a:gd name="connsiteY76" fmla="*/ 5068770 h 5537889"/>
                <a:gd name="connsiteX77" fmla="*/ 640681 w 2711452"/>
                <a:gd name="connsiteY77" fmla="*/ 5034445 h 5537889"/>
                <a:gd name="connsiteX78" fmla="*/ 629240 w 2711452"/>
                <a:gd name="connsiteY78" fmla="*/ 4988677 h 5537889"/>
                <a:gd name="connsiteX79" fmla="*/ 617799 w 2711452"/>
                <a:gd name="connsiteY79" fmla="*/ 4805606 h 5537889"/>
                <a:gd name="connsiteX80" fmla="*/ 549155 w 2711452"/>
                <a:gd name="connsiteY80" fmla="*/ 4782722 h 5537889"/>
                <a:gd name="connsiteX81" fmla="*/ 446188 w 2711452"/>
                <a:gd name="connsiteY81" fmla="*/ 4759838 h 5537889"/>
                <a:gd name="connsiteX82" fmla="*/ 377544 w 2711452"/>
                <a:gd name="connsiteY82" fmla="*/ 4714071 h 5537889"/>
                <a:gd name="connsiteX83" fmla="*/ 297459 w 2711452"/>
                <a:gd name="connsiteY83" fmla="*/ 4691187 h 5537889"/>
                <a:gd name="connsiteX84" fmla="*/ 274578 w 2711452"/>
                <a:gd name="connsiteY84" fmla="*/ 4622535 h 5537889"/>
                <a:gd name="connsiteX85" fmla="*/ 263137 w 2711452"/>
                <a:gd name="connsiteY85" fmla="*/ 4588210 h 5537889"/>
                <a:gd name="connsiteX86" fmla="*/ 251696 w 2711452"/>
                <a:gd name="connsiteY86" fmla="*/ 4531000 h 5537889"/>
                <a:gd name="connsiteX87" fmla="*/ 240255 w 2711452"/>
                <a:gd name="connsiteY87" fmla="*/ 4496674 h 5537889"/>
                <a:gd name="connsiteX88" fmla="*/ 205933 w 2711452"/>
                <a:gd name="connsiteY88" fmla="*/ 4485232 h 5537889"/>
                <a:gd name="connsiteX89" fmla="*/ 171611 w 2711452"/>
                <a:gd name="connsiteY89" fmla="*/ 4462349 h 5537889"/>
                <a:gd name="connsiteX90" fmla="*/ 137289 w 2711452"/>
                <a:gd name="connsiteY90" fmla="*/ 4393697 h 5537889"/>
                <a:gd name="connsiteX91" fmla="*/ 114407 w 2711452"/>
                <a:gd name="connsiteY91" fmla="*/ 4233510 h 5537889"/>
                <a:gd name="connsiteX92" fmla="*/ 91526 w 2711452"/>
                <a:gd name="connsiteY92" fmla="*/ 4199184 h 5537889"/>
                <a:gd name="connsiteX93" fmla="*/ 57204 w 2711452"/>
                <a:gd name="connsiteY93" fmla="*/ 3993230 h 5537889"/>
                <a:gd name="connsiteX94" fmla="*/ 22882 w 2711452"/>
                <a:gd name="connsiteY94" fmla="*/ 3878811 h 5537889"/>
                <a:gd name="connsiteX95" fmla="*/ 11441 w 2711452"/>
                <a:gd name="connsiteY95" fmla="*/ 3844485 h 5537889"/>
                <a:gd name="connsiteX96" fmla="*/ 0 w 2711452"/>
                <a:gd name="connsiteY96" fmla="*/ 3775833 h 5537889"/>
                <a:gd name="connsiteX97" fmla="*/ 11441 w 2711452"/>
                <a:gd name="connsiteY97" fmla="*/ 3444018 h 5537889"/>
                <a:gd name="connsiteX98" fmla="*/ 22882 w 2711452"/>
                <a:gd name="connsiteY98" fmla="*/ 3352482 h 5537889"/>
                <a:gd name="connsiteX99" fmla="*/ 34322 w 2711452"/>
                <a:gd name="connsiteY99" fmla="*/ 2471455 h 5537889"/>
                <a:gd name="connsiteX100" fmla="*/ 68645 w 2711452"/>
                <a:gd name="connsiteY100" fmla="*/ 2368477 h 5537889"/>
                <a:gd name="connsiteX101" fmla="*/ 148730 w 2711452"/>
                <a:gd name="connsiteY101" fmla="*/ 2242616 h 5537889"/>
                <a:gd name="connsiteX102" fmla="*/ 125848 w 2711452"/>
                <a:gd name="connsiteY102" fmla="*/ 2059546 h 5537889"/>
                <a:gd name="connsiteX103" fmla="*/ 102967 w 2711452"/>
                <a:gd name="connsiteY103" fmla="*/ 1945126 h 5537889"/>
                <a:gd name="connsiteX104" fmla="*/ 68645 w 2711452"/>
                <a:gd name="connsiteY104" fmla="*/ 1842149 h 5537889"/>
                <a:gd name="connsiteX105" fmla="*/ 57204 w 2711452"/>
                <a:gd name="connsiteY105" fmla="*/ 1773498 h 5537889"/>
                <a:gd name="connsiteX106" fmla="*/ 45763 w 2711452"/>
                <a:gd name="connsiteY106" fmla="*/ 1727730 h 5537889"/>
                <a:gd name="connsiteX107" fmla="*/ 34322 w 2711452"/>
                <a:gd name="connsiteY107" fmla="*/ 1659079 h 5537889"/>
                <a:gd name="connsiteX108" fmla="*/ 11441 w 2711452"/>
                <a:gd name="connsiteY108" fmla="*/ 1167076 h 5537889"/>
                <a:gd name="connsiteX109" fmla="*/ 22882 w 2711452"/>
                <a:gd name="connsiteY109" fmla="*/ 697957 h 5537889"/>
                <a:gd name="connsiteX110" fmla="*/ 57204 w 2711452"/>
                <a:gd name="connsiteY110" fmla="*/ 572096 h 5537889"/>
                <a:gd name="connsiteX111" fmla="*/ 68645 w 2711452"/>
                <a:gd name="connsiteY111" fmla="*/ 537770 h 5537889"/>
                <a:gd name="connsiteX112" fmla="*/ 68645 w 2711452"/>
                <a:gd name="connsiteY112" fmla="*/ 526329 h 55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711452" h="5537889">
                  <a:moveTo>
                    <a:pt x="68645" y="526329"/>
                  </a:moveTo>
                  <a:cubicBezTo>
                    <a:pt x="77113" y="399283"/>
                    <a:pt x="67282" y="393794"/>
                    <a:pt x="91526" y="308932"/>
                  </a:cubicBezTo>
                  <a:cubicBezTo>
                    <a:pt x="94839" y="297335"/>
                    <a:pt x="95246" y="283872"/>
                    <a:pt x="102967" y="274606"/>
                  </a:cubicBezTo>
                  <a:cubicBezTo>
                    <a:pt x="115174" y="259957"/>
                    <a:pt x="133476" y="251723"/>
                    <a:pt x="148730" y="240281"/>
                  </a:cubicBezTo>
                  <a:cubicBezTo>
                    <a:pt x="187954" y="181438"/>
                    <a:pt x="151454" y="226659"/>
                    <a:pt x="205933" y="183071"/>
                  </a:cubicBezTo>
                  <a:cubicBezTo>
                    <a:pt x="241402" y="154693"/>
                    <a:pt x="216189" y="160780"/>
                    <a:pt x="263137" y="137303"/>
                  </a:cubicBezTo>
                  <a:cubicBezTo>
                    <a:pt x="300805" y="118467"/>
                    <a:pt x="369705" y="117092"/>
                    <a:pt x="400426" y="114420"/>
                  </a:cubicBezTo>
                  <a:cubicBezTo>
                    <a:pt x="453751" y="109783"/>
                    <a:pt x="507206" y="106792"/>
                    <a:pt x="560596" y="102978"/>
                  </a:cubicBezTo>
                  <a:cubicBezTo>
                    <a:pt x="579664" y="95350"/>
                    <a:pt x="598128" y="85996"/>
                    <a:pt x="617799" y="80094"/>
                  </a:cubicBezTo>
                  <a:cubicBezTo>
                    <a:pt x="636424" y="74506"/>
                    <a:pt x="656796" y="75480"/>
                    <a:pt x="675003" y="68652"/>
                  </a:cubicBezTo>
                  <a:cubicBezTo>
                    <a:pt x="687878" y="63823"/>
                    <a:pt x="696155" y="49720"/>
                    <a:pt x="709325" y="45768"/>
                  </a:cubicBezTo>
                  <a:cubicBezTo>
                    <a:pt x="735154" y="38019"/>
                    <a:pt x="762715" y="38140"/>
                    <a:pt x="789410" y="34326"/>
                  </a:cubicBezTo>
                  <a:cubicBezTo>
                    <a:pt x="800851" y="30512"/>
                    <a:pt x="811907" y="25249"/>
                    <a:pt x="823732" y="22884"/>
                  </a:cubicBezTo>
                  <a:cubicBezTo>
                    <a:pt x="869225" y="13784"/>
                    <a:pt x="961021" y="0"/>
                    <a:pt x="961021" y="0"/>
                  </a:cubicBezTo>
                  <a:cubicBezTo>
                    <a:pt x="1060174" y="7628"/>
                    <a:pt x="1160387" y="6533"/>
                    <a:pt x="1258480" y="22884"/>
                  </a:cubicBezTo>
                  <a:cubicBezTo>
                    <a:pt x="1277289" y="26019"/>
                    <a:pt x="1287772" y="47601"/>
                    <a:pt x="1304243" y="57210"/>
                  </a:cubicBezTo>
                  <a:cubicBezTo>
                    <a:pt x="1333706" y="74399"/>
                    <a:pt x="1363409" y="92190"/>
                    <a:pt x="1395769" y="102978"/>
                  </a:cubicBezTo>
                  <a:cubicBezTo>
                    <a:pt x="1521872" y="145017"/>
                    <a:pt x="1295774" y="68896"/>
                    <a:pt x="1487295" y="137303"/>
                  </a:cubicBezTo>
                  <a:cubicBezTo>
                    <a:pt x="1521366" y="149472"/>
                    <a:pt x="1560159" y="151559"/>
                    <a:pt x="1590261" y="171629"/>
                  </a:cubicBezTo>
                  <a:cubicBezTo>
                    <a:pt x="1601702" y="179257"/>
                    <a:pt x="1611945" y="189096"/>
                    <a:pt x="1624583" y="194513"/>
                  </a:cubicBezTo>
                  <a:cubicBezTo>
                    <a:pt x="1639035" y="200708"/>
                    <a:pt x="1655227" y="201635"/>
                    <a:pt x="1670346" y="205955"/>
                  </a:cubicBezTo>
                  <a:cubicBezTo>
                    <a:pt x="1705232" y="215924"/>
                    <a:pt x="1744170" y="232293"/>
                    <a:pt x="1773313" y="251723"/>
                  </a:cubicBezTo>
                  <a:cubicBezTo>
                    <a:pt x="1786775" y="260699"/>
                    <a:pt x="1795205" y="275689"/>
                    <a:pt x="1807635" y="286048"/>
                  </a:cubicBezTo>
                  <a:cubicBezTo>
                    <a:pt x="1818198" y="294851"/>
                    <a:pt x="1830516" y="301304"/>
                    <a:pt x="1841957" y="308932"/>
                  </a:cubicBezTo>
                  <a:cubicBezTo>
                    <a:pt x="1907539" y="407318"/>
                    <a:pt x="1828905" y="282829"/>
                    <a:pt x="1876279" y="377584"/>
                  </a:cubicBezTo>
                  <a:cubicBezTo>
                    <a:pt x="1882428" y="389883"/>
                    <a:pt x="1891534" y="400467"/>
                    <a:pt x="1899161" y="411909"/>
                  </a:cubicBezTo>
                  <a:cubicBezTo>
                    <a:pt x="2038132" y="388746"/>
                    <a:pt x="2228940" y="347558"/>
                    <a:pt x="2356790" y="400467"/>
                  </a:cubicBezTo>
                  <a:cubicBezTo>
                    <a:pt x="2395715" y="416576"/>
                    <a:pt x="2363821" y="484433"/>
                    <a:pt x="2368230" y="526329"/>
                  </a:cubicBezTo>
                  <a:cubicBezTo>
                    <a:pt x="2377968" y="618855"/>
                    <a:pt x="2374082" y="595506"/>
                    <a:pt x="2391112" y="663632"/>
                  </a:cubicBezTo>
                  <a:cubicBezTo>
                    <a:pt x="2394926" y="701772"/>
                    <a:pt x="2399083" y="739879"/>
                    <a:pt x="2402553" y="778051"/>
                  </a:cubicBezTo>
                  <a:cubicBezTo>
                    <a:pt x="2406710" y="823789"/>
                    <a:pt x="2408297" y="869782"/>
                    <a:pt x="2413993" y="915354"/>
                  </a:cubicBezTo>
                  <a:cubicBezTo>
                    <a:pt x="2417967" y="947149"/>
                    <a:pt x="2428432" y="965893"/>
                    <a:pt x="2436875" y="995447"/>
                  </a:cubicBezTo>
                  <a:cubicBezTo>
                    <a:pt x="2467006" y="1100920"/>
                    <a:pt x="2425496" y="980339"/>
                    <a:pt x="2471197" y="1086983"/>
                  </a:cubicBezTo>
                  <a:cubicBezTo>
                    <a:pt x="2475948" y="1098068"/>
                    <a:pt x="2476655" y="1110836"/>
                    <a:pt x="2482638" y="1121308"/>
                  </a:cubicBezTo>
                  <a:cubicBezTo>
                    <a:pt x="2492098" y="1137865"/>
                    <a:pt x="2505519" y="1151820"/>
                    <a:pt x="2516960" y="1167076"/>
                  </a:cubicBezTo>
                  <a:cubicBezTo>
                    <a:pt x="2525504" y="1192711"/>
                    <a:pt x="2535736" y="1220483"/>
                    <a:pt x="2539841" y="1247169"/>
                  </a:cubicBezTo>
                  <a:cubicBezTo>
                    <a:pt x="2545092" y="1281305"/>
                    <a:pt x="2547468" y="1315821"/>
                    <a:pt x="2551282" y="1350147"/>
                  </a:cubicBezTo>
                  <a:cubicBezTo>
                    <a:pt x="2547468" y="1548473"/>
                    <a:pt x="2549746" y="1747010"/>
                    <a:pt x="2539841" y="1945126"/>
                  </a:cubicBezTo>
                  <a:cubicBezTo>
                    <a:pt x="2538271" y="1976538"/>
                    <a:pt x="2524587" y="2006150"/>
                    <a:pt x="2516960" y="2036662"/>
                  </a:cubicBezTo>
                  <a:cubicBezTo>
                    <a:pt x="2502596" y="2094125"/>
                    <a:pt x="2510490" y="2067515"/>
                    <a:pt x="2494078" y="2116755"/>
                  </a:cubicBezTo>
                  <a:cubicBezTo>
                    <a:pt x="2495886" y="2142072"/>
                    <a:pt x="2490956" y="2259254"/>
                    <a:pt x="2516960" y="2311268"/>
                  </a:cubicBezTo>
                  <a:cubicBezTo>
                    <a:pt x="2523109" y="2323568"/>
                    <a:pt x="2530118" y="2335870"/>
                    <a:pt x="2539841" y="2345594"/>
                  </a:cubicBezTo>
                  <a:cubicBezTo>
                    <a:pt x="2549563" y="2355317"/>
                    <a:pt x="2562722" y="2360849"/>
                    <a:pt x="2574163" y="2368477"/>
                  </a:cubicBezTo>
                  <a:cubicBezTo>
                    <a:pt x="2581790" y="2379919"/>
                    <a:pt x="2591629" y="2390163"/>
                    <a:pt x="2597045" y="2402803"/>
                  </a:cubicBezTo>
                  <a:cubicBezTo>
                    <a:pt x="2608605" y="2429779"/>
                    <a:pt x="2617275" y="2510101"/>
                    <a:pt x="2619926" y="2528664"/>
                  </a:cubicBezTo>
                  <a:cubicBezTo>
                    <a:pt x="2616113" y="2601130"/>
                    <a:pt x="2614772" y="2673768"/>
                    <a:pt x="2608486" y="2746061"/>
                  </a:cubicBezTo>
                  <a:cubicBezTo>
                    <a:pt x="2607124" y="2761727"/>
                    <a:pt x="2599269" y="2776261"/>
                    <a:pt x="2597045" y="2791828"/>
                  </a:cubicBezTo>
                  <a:cubicBezTo>
                    <a:pt x="2591625" y="2829773"/>
                    <a:pt x="2589418" y="2868108"/>
                    <a:pt x="2585604" y="2906248"/>
                  </a:cubicBezTo>
                  <a:cubicBezTo>
                    <a:pt x="2589418" y="3116016"/>
                    <a:pt x="2586392" y="3326021"/>
                    <a:pt x="2597045" y="3535553"/>
                  </a:cubicBezTo>
                  <a:cubicBezTo>
                    <a:pt x="2597911" y="3552587"/>
                    <a:pt x="2613938" y="3565350"/>
                    <a:pt x="2619926" y="3581321"/>
                  </a:cubicBezTo>
                  <a:cubicBezTo>
                    <a:pt x="2625447" y="3596045"/>
                    <a:pt x="2624335" y="3613023"/>
                    <a:pt x="2631367" y="3627089"/>
                  </a:cubicBezTo>
                  <a:cubicBezTo>
                    <a:pt x="2643665" y="3651688"/>
                    <a:pt x="2677130" y="3695740"/>
                    <a:pt x="2677130" y="3695740"/>
                  </a:cubicBezTo>
                  <a:cubicBezTo>
                    <a:pt x="2706551" y="3813439"/>
                    <a:pt x="2695564" y="3756141"/>
                    <a:pt x="2711452" y="3867369"/>
                  </a:cubicBezTo>
                  <a:cubicBezTo>
                    <a:pt x="2707638" y="3958904"/>
                    <a:pt x="2706537" y="4050593"/>
                    <a:pt x="2700011" y="4141975"/>
                  </a:cubicBezTo>
                  <a:cubicBezTo>
                    <a:pt x="2697712" y="4174158"/>
                    <a:pt x="2681202" y="4206359"/>
                    <a:pt x="2665689" y="4233510"/>
                  </a:cubicBezTo>
                  <a:cubicBezTo>
                    <a:pt x="2658867" y="4245450"/>
                    <a:pt x="2649630" y="4255896"/>
                    <a:pt x="2642808" y="4267836"/>
                  </a:cubicBezTo>
                  <a:cubicBezTo>
                    <a:pt x="2620186" y="4307428"/>
                    <a:pt x="2621321" y="4309417"/>
                    <a:pt x="2608486" y="4347929"/>
                  </a:cubicBezTo>
                  <a:cubicBezTo>
                    <a:pt x="2604672" y="4374627"/>
                    <a:pt x="2597764" y="4401064"/>
                    <a:pt x="2597045" y="4428023"/>
                  </a:cubicBezTo>
                  <a:cubicBezTo>
                    <a:pt x="2590131" y="4687309"/>
                    <a:pt x="2611781" y="4948019"/>
                    <a:pt x="2585604" y="5206073"/>
                  </a:cubicBezTo>
                  <a:cubicBezTo>
                    <a:pt x="2583263" y="5229152"/>
                    <a:pt x="2539783" y="5213365"/>
                    <a:pt x="2516960" y="5217515"/>
                  </a:cubicBezTo>
                  <a:cubicBezTo>
                    <a:pt x="2497828" y="5220994"/>
                    <a:pt x="2478739" y="5224738"/>
                    <a:pt x="2459756" y="5228957"/>
                  </a:cubicBezTo>
                  <a:cubicBezTo>
                    <a:pt x="2444407" y="5232368"/>
                    <a:pt x="2429448" y="5237501"/>
                    <a:pt x="2413993" y="5240399"/>
                  </a:cubicBezTo>
                  <a:cubicBezTo>
                    <a:pt x="2243496" y="5272371"/>
                    <a:pt x="2326258" y="5246764"/>
                    <a:pt x="2242382" y="5274725"/>
                  </a:cubicBezTo>
                  <a:cubicBezTo>
                    <a:pt x="2164015" y="5353100"/>
                    <a:pt x="2200663" y="5325424"/>
                    <a:pt x="2139416" y="5366260"/>
                  </a:cubicBezTo>
                  <a:cubicBezTo>
                    <a:pt x="2131789" y="5377702"/>
                    <a:pt x="2122683" y="5388286"/>
                    <a:pt x="2116534" y="5400586"/>
                  </a:cubicBezTo>
                  <a:cubicBezTo>
                    <a:pt x="2111141" y="5411374"/>
                    <a:pt x="2111299" y="5424570"/>
                    <a:pt x="2105094" y="5434912"/>
                  </a:cubicBezTo>
                  <a:cubicBezTo>
                    <a:pt x="2096578" y="5449107"/>
                    <a:pt x="2060482" y="5475282"/>
                    <a:pt x="2047890" y="5480679"/>
                  </a:cubicBezTo>
                  <a:cubicBezTo>
                    <a:pt x="2033438" y="5486873"/>
                    <a:pt x="2017381" y="5488307"/>
                    <a:pt x="2002127" y="5492121"/>
                  </a:cubicBezTo>
                  <a:cubicBezTo>
                    <a:pt x="1990686" y="5499749"/>
                    <a:pt x="1981528" y="5514129"/>
                    <a:pt x="1967805" y="5515005"/>
                  </a:cubicBezTo>
                  <a:cubicBezTo>
                    <a:pt x="1334084" y="5555460"/>
                    <a:pt x="1637978" y="5483051"/>
                    <a:pt x="1418650" y="5537889"/>
                  </a:cubicBezTo>
                  <a:lnTo>
                    <a:pt x="1063988" y="5515005"/>
                  </a:lnTo>
                  <a:cubicBezTo>
                    <a:pt x="1044609" y="5513390"/>
                    <a:pt x="1023905" y="5512783"/>
                    <a:pt x="1006784" y="5503563"/>
                  </a:cubicBezTo>
                  <a:cubicBezTo>
                    <a:pt x="919667" y="5456649"/>
                    <a:pt x="917616" y="5433274"/>
                    <a:pt x="858055" y="5366260"/>
                  </a:cubicBezTo>
                  <a:cubicBezTo>
                    <a:pt x="758436" y="5254177"/>
                    <a:pt x="897735" y="5417386"/>
                    <a:pt x="777970" y="5297609"/>
                  </a:cubicBezTo>
                  <a:cubicBezTo>
                    <a:pt x="741008" y="5260643"/>
                    <a:pt x="735121" y="5229627"/>
                    <a:pt x="709325" y="5183189"/>
                  </a:cubicBezTo>
                  <a:cubicBezTo>
                    <a:pt x="702648" y="5171168"/>
                    <a:pt x="694071" y="5160306"/>
                    <a:pt x="686444" y="5148864"/>
                  </a:cubicBezTo>
                  <a:cubicBezTo>
                    <a:pt x="682778" y="5134199"/>
                    <a:pt x="671769" y="5085185"/>
                    <a:pt x="663562" y="5068770"/>
                  </a:cubicBezTo>
                  <a:cubicBezTo>
                    <a:pt x="657413" y="5056471"/>
                    <a:pt x="648308" y="5045887"/>
                    <a:pt x="640681" y="5034445"/>
                  </a:cubicBezTo>
                  <a:cubicBezTo>
                    <a:pt x="636867" y="5019189"/>
                    <a:pt x="630805" y="5004324"/>
                    <a:pt x="629240" y="4988677"/>
                  </a:cubicBezTo>
                  <a:cubicBezTo>
                    <a:pt x="623157" y="4927838"/>
                    <a:pt x="639958" y="4862592"/>
                    <a:pt x="617799" y="4805606"/>
                  </a:cubicBezTo>
                  <a:cubicBezTo>
                    <a:pt x="609058" y="4783126"/>
                    <a:pt x="572946" y="4786688"/>
                    <a:pt x="549155" y="4782722"/>
                  </a:cubicBezTo>
                  <a:cubicBezTo>
                    <a:pt x="530529" y="4779617"/>
                    <a:pt x="470329" y="4773251"/>
                    <a:pt x="446188" y="4759838"/>
                  </a:cubicBezTo>
                  <a:cubicBezTo>
                    <a:pt x="422149" y="4746482"/>
                    <a:pt x="404223" y="4720742"/>
                    <a:pt x="377544" y="4714071"/>
                  </a:cubicBezTo>
                  <a:cubicBezTo>
                    <a:pt x="320081" y="4699704"/>
                    <a:pt x="346698" y="4707602"/>
                    <a:pt x="297459" y="4691187"/>
                  </a:cubicBezTo>
                  <a:lnTo>
                    <a:pt x="274578" y="4622535"/>
                  </a:lnTo>
                  <a:cubicBezTo>
                    <a:pt x="270764" y="4611093"/>
                    <a:pt x="265502" y="4600036"/>
                    <a:pt x="263137" y="4588210"/>
                  </a:cubicBezTo>
                  <a:cubicBezTo>
                    <a:pt x="259323" y="4569140"/>
                    <a:pt x="256412" y="4549867"/>
                    <a:pt x="251696" y="4531000"/>
                  </a:cubicBezTo>
                  <a:cubicBezTo>
                    <a:pt x="248771" y="4519299"/>
                    <a:pt x="248783" y="4505203"/>
                    <a:pt x="240255" y="4496674"/>
                  </a:cubicBezTo>
                  <a:cubicBezTo>
                    <a:pt x="231728" y="4488146"/>
                    <a:pt x="216719" y="4490626"/>
                    <a:pt x="205933" y="4485232"/>
                  </a:cubicBezTo>
                  <a:cubicBezTo>
                    <a:pt x="193635" y="4479082"/>
                    <a:pt x="183052" y="4469977"/>
                    <a:pt x="171611" y="4462349"/>
                  </a:cubicBezTo>
                  <a:cubicBezTo>
                    <a:pt x="155133" y="4437628"/>
                    <a:pt x="141595" y="4423842"/>
                    <a:pt x="137289" y="4393697"/>
                  </a:cubicBezTo>
                  <a:cubicBezTo>
                    <a:pt x="132027" y="4356859"/>
                    <a:pt x="137087" y="4278875"/>
                    <a:pt x="114407" y="4233510"/>
                  </a:cubicBezTo>
                  <a:cubicBezTo>
                    <a:pt x="108258" y="4221210"/>
                    <a:pt x="99153" y="4210626"/>
                    <a:pt x="91526" y="4199184"/>
                  </a:cubicBezTo>
                  <a:cubicBezTo>
                    <a:pt x="41650" y="3974716"/>
                    <a:pt x="91684" y="4217368"/>
                    <a:pt x="57204" y="3993230"/>
                  </a:cubicBezTo>
                  <a:cubicBezTo>
                    <a:pt x="52264" y="3961118"/>
                    <a:pt x="31790" y="3905539"/>
                    <a:pt x="22882" y="3878811"/>
                  </a:cubicBezTo>
                  <a:cubicBezTo>
                    <a:pt x="19068" y="3867369"/>
                    <a:pt x="13424" y="3856382"/>
                    <a:pt x="11441" y="3844485"/>
                  </a:cubicBezTo>
                  <a:lnTo>
                    <a:pt x="0" y="3775833"/>
                  </a:lnTo>
                  <a:cubicBezTo>
                    <a:pt x="3814" y="3665228"/>
                    <a:pt x="5468" y="3554527"/>
                    <a:pt x="11441" y="3444018"/>
                  </a:cubicBezTo>
                  <a:cubicBezTo>
                    <a:pt x="13101" y="3413313"/>
                    <a:pt x="22159" y="3383223"/>
                    <a:pt x="22882" y="3352482"/>
                  </a:cubicBezTo>
                  <a:cubicBezTo>
                    <a:pt x="29790" y="3058863"/>
                    <a:pt x="20678" y="2764838"/>
                    <a:pt x="34322" y="2471455"/>
                  </a:cubicBezTo>
                  <a:cubicBezTo>
                    <a:pt x="36003" y="2435312"/>
                    <a:pt x="52465" y="2400840"/>
                    <a:pt x="68645" y="2368477"/>
                  </a:cubicBezTo>
                  <a:cubicBezTo>
                    <a:pt x="90882" y="2323999"/>
                    <a:pt x="122035" y="2284570"/>
                    <a:pt x="148730" y="2242616"/>
                  </a:cubicBezTo>
                  <a:cubicBezTo>
                    <a:pt x="139167" y="2146981"/>
                    <a:pt x="141056" y="2140665"/>
                    <a:pt x="125848" y="2059546"/>
                  </a:cubicBezTo>
                  <a:cubicBezTo>
                    <a:pt x="118681" y="2021317"/>
                    <a:pt x="115266" y="1982026"/>
                    <a:pt x="102967" y="1945126"/>
                  </a:cubicBezTo>
                  <a:cubicBezTo>
                    <a:pt x="91526" y="1910800"/>
                    <a:pt x="74593" y="1877839"/>
                    <a:pt x="68645" y="1842149"/>
                  </a:cubicBezTo>
                  <a:cubicBezTo>
                    <a:pt x="64831" y="1819265"/>
                    <a:pt x="61753" y="1796247"/>
                    <a:pt x="57204" y="1773498"/>
                  </a:cubicBezTo>
                  <a:cubicBezTo>
                    <a:pt x="54120" y="1758078"/>
                    <a:pt x="48847" y="1743150"/>
                    <a:pt x="45763" y="1727730"/>
                  </a:cubicBezTo>
                  <a:cubicBezTo>
                    <a:pt x="41214" y="1704981"/>
                    <a:pt x="38136" y="1681963"/>
                    <a:pt x="34322" y="1659079"/>
                  </a:cubicBezTo>
                  <a:cubicBezTo>
                    <a:pt x="24586" y="1503280"/>
                    <a:pt x="11441" y="1317811"/>
                    <a:pt x="11441" y="1167076"/>
                  </a:cubicBezTo>
                  <a:cubicBezTo>
                    <a:pt x="11441" y="1010657"/>
                    <a:pt x="16088" y="854229"/>
                    <a:pt x="22882" y="697957"/>
                  </a:cubicBezTo>
                  <a:cubicBezTo>
                    <a:pt x="24499" y="660757"/>
                    <a:pt x="46223" y="605041"/>
                    <a:pt x="57204" y="572096"/>
                  </a:cubicBezTo>
                  <a:cubicBezTo>
                    <a:pt x="61018" y="560654"/>
                    <a:pt x="68645" y="549831"/>
                    <a:pt x="68645" y="537770"/>
                  </a:cubicBezTo>
                  <a:lnTo>
                    <a:pt x="68645" y="526329"/>
                  </a:lnTo>
                  <a:close/>
                </a:path>
              </a:pathLst>
            </a:custGeom>
            <a:pattFill prst="pct5">
              <a:fgClr>
                <a:schemeClr val="bg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70608" y="5846820"/>
              <a:ext cx="2159816" cy="923330"/>
            </a:xfrm>
            <a:prstGeom prst="rect">
              <a:avLst/>
            </a:prstGeom>
            <a:noFill/>
          </p:spPr>
          <p:txBody>
            <a:bodyPr wrap="none" rtlCol="0">
              <a:spAutoFit/>
            </a:bodyPr>
            <a:lstStyle/>
            <a:p>
              <a:pPr algn="ctr"/>
              <a:r>
                <a:rPr lang="en-US" b="1" dirty="0" smtClean="0"/>
                <a:t>The Non-Democratic </a:t>
              </a:r>
            </a:p>
            <a:p>
              <a:pPr algn="ctr"/>
              <a:r>
                <a:rPr lang="en-US" b="1" dirty="0" smtClean="0"/>
                <a:t>Republic of </a:t>
              </a:r>
            </a:p>
            <a:p>
              <a:pPr algn="ctr"/>
              <a:r>
                <a:rPr lang="en-US" b="1" dirty="0" err="1" smtClean="0"/>
                <a:t>Repressistan</a:t>
              </a:r>
              <a:endParaRPr lang="en-US" b="1" dirty="0"/>
            </a:p>
          </p:txBody>
        </p:sp>
      </p:grpSp>
      <p:grpSp>
        <p:nvGrpSpPr>
          <p:cNvPr id="42" name="Group 41"/>
          <p:cNvGrpSpPr/>
          <p:nvPr/>
        </p:nvGrpSpPr>
        <p:grpSpPr>
          <a:xfrm>
            <a:off x="2705078" y="2298572"/>
            <a:ext cx="887675" cy="2042683"/>
            <a:chOff x="2664005" y="3551597"/>
            <a:chExt cx="887675" cy="1078942"/>
          </a:xfrm>
        </p:grpSpPr>
        <p:pic>
          <p:nvPicPr>
            <p:cNvPr id="43" name="Picture 42" descr="osa_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005" y="3551597"/>
              <a:ext cx="887675" cy="887675"/>
            </a:xfrm>
            <a:prstGeom prst="rect">
              <a:avLst/>
            </a:prstGeom>
          </p:spPr>
        </p:pic>
        <p:sp>
          <p:nvSpPr>
            <p:cNvPr id="44" name="TextBox 43"/>
            <p:cNvSpPr txBox="1"/>
            <p:nvPr/>
          </p:nvSpPr>
          <p:spPr>
            <a:xfrm>
              <a:off x="2687726" y="4322762"/>
              <a:ext cx="828998" cy="307777"/>
            </a:xfrm>
            <a:prstGeom prst="rect">
              <a:avLst/>
            </a:prstGeom>
            <a:noFill/>
          </p:spPr>
          <p:txBody>
            <a:bodyPr wrap="none" rtlCol="0">
              <a:spAutoFit/>
            </a:bodyPr>
            <a:lstStyle/>
            <a:p>
              <a:r>
                <a:rPr lang="en-US" sz="1400" dirty="0" smtClean="0"/>
                <a:t>Gateway</a:t>
              </a:r>
              <a:endParaRPr lang="en-US" sz="1400" dirty="0"/>
            </a:p>
          </p:txBody>
        </p:sp>
      </p:grpSp>
      <p:sp>
        <p:nvSpPr>
          <p:cNvPr id="45" name="Title 1"/>
          <p:cNvSpPr>
            <a:spLocks noGrp="1"/>
          </p:cNvSpPr>
          <p:nvPr>
            <p:ph type="title"/>
          </p:nvPr>
        </p:nvSpPr>
        <p:spPr>
          <a:xfrm>
            <a:off x="457200" y="-289802"/>
            <a:ext cx="8229600" cy="1143000"/>
          </a:xfrm>
        </p:spPr>
        <p:txBody>
          <a:bodyPr/>
          <a:lstStyle/>
          <a:p>
            <a:r>
              <a:rPr lang="en-US" dirty="0" smtClean="0"/>
              <a:t>Decoy Routing Circumvention</a:t>
            </a:r>
            <a:endParaRPr lang="en-US" dirty="0"/>
          </a:p>
        </p:txBody>
      </p:sp>
      <p:sp>
        <p:nvSpPr>
          <p:cNvPr id="4" name="Slide Number Placeholder 3"/>
          <p:cNvSpPr>
            <a:spLocks noGrp="1"/>
          </p:cNvSpPr>
          <p:nvPr>
            <p:ph type="sldNum" sz="quarter" idx="12"/>
          </p:nvPr>
        </p:nvSpPr>
        <p:spPr/>
        <p:txBody>
          <a:bodyPr/>
          <a:lstStyle/>
          <a:p>
            <a:fld id="{1B7BCCAD-8032-864E-98AA-654F9FA4FE16}" type="slidenum">
              <a:rPr lang="en-US" smtClean="0"/>
              <a:t>9</a:t>
            </a:fld>
            <a:endParaRPr lang="en-US"/>
          </a:p>
        </p:txBody>
      </p:sp>
      <p:pic>
        <p:nvPicPr>
          <p:cNvPr id="11" name="Picture 10" descr="MC900433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060" y="2709249"/>
            <a:ext cx="905596" cy="905596"/>
          </a:xfrm>
          <a:prstGeom prst="rect">
            <a:avLst/>
          </a:prstGeom>
          <a:scene3d>
            <a:camera prst="orthographicFront">
              <a:rot lat="0" lon="10800000" rev="0"/>
            </a:camera>
            <a:lightRig rig="threePt" dir="t"/>
          </a:scene3d>
        </p:spPr>
      </p:pic>
      <p:grpSp>
        <p:nvGrpSpPr>
          <p:cNvPr id="16" name="Group 15"/>
          <p:cNvGrpSpPr/>
          <p:nvPr/>
        </p:nvGrpSpPr>
        <p:grpSpPr>
          <a:xfrm>
            <a:off x="7373946" y="3370183"/>
            <a:ext cx="923600" cy="1127187"/>
            <a:chOff x="6486375" y="4156794"/>
            <a:chExt cx="923600" cy="1127187"/>
          </a:xfrm>
        </p:grpSpPr>
        <p:pic>
          <p:nvPicPr>
            <p:cNvPr id="17" name="Picture 16" descr="red-computer.jpg"/>
            <p:cNvPicPr>
              <a:picLocks noChangeAspect="1"/>
            </p:cNvPicPr>
            <p:nvPr/>
          </p:nvPicPr>
          <p:blipFill rotWithShape="1">
            <a:blip r:embed="rId5" cstate="print">
              <a:extLst>
                <a:ext uri="{28A0092B-C50C-407E-A947-70E740481C1C}">
                  <a14:useLocalDpi xmlns:a14="http://schemas.microsoft.com/office/drawing/2010/main" val="0"/>
                </a:ext>
              </a:extLst>
            </a:blip>
            <a:srcRect b="17207"/>
            <a:stretch/>
          </p:blipFill>
          <p:spPr>
            <a:xfrm>
              <a:off x="6530407" y="4156794"/>
              <a:ext cx="718618" cy="877824"/>
            </a:xfrm>
            <a:prstGeom prst="rect">
              <a:avLst/>
            </a:prstGeom>
          </p:spPr>
        </p:pic>
        <p:sp>
          <p:nvSpPr>
            <p:cNvPr id="18" name="TextBox 17"/>
            <p:cNvSpPr txBox="1"/>
            <p:nvPr/>
          </p:nvSpPr>
          <p:spPr>
            <a:xfrm>
              <a:off x="6486375" y="4914649"/>
              <a:ext cx="923600" cy="369332"/>
            </a:xfrm>
            <a:prstGeom prst="rect">
              <a:avLst/>
            </a:prstGeom>
            <a:noFill/>
          </p:spPr>
          <p:txBody>
            <a:bodyPr wrap="none" rtlCol="0">
              <a:spAutoFit/>
            </a:bodyPr>
            <a:lstStyle/>
            <a:p>
              <a:pPr algn="ctr"/>
              <a:r>
                <a:rPr lang="en-US" dirty="0" smtClean="0"/>
                <a:t>Blocked</a:t>
              </a:r>
            </a:p>
          </p:txBody>
        </p:sp>
      </p:grpSp>
      <p:grpSp>
        <p:nvGrpSpPr>
          <p:cNvPr id="23" name="Group 22"/>
          <p:cNvGrpSpPr/>
          <p:nvPr/>
        </p:nvGrpSpPr>
        <p:grpSpPr>
          <a:xfrm>
            <a:off x="5309597" y="4411161"/>
            <a:ext cx="639758" cy="988090"/>
            <a:chOff x="4696248" y="5205892"/>
            <a:chExt cx="739438" cy="1164254"/>
          </a:xfrm>
        </p:grpSpPr>
        <p:pic>
          <p:nvPicPr>
            <p:cNvPr id="27" name="Picture 26" descr="proxy_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0010" y="5205892"/>
              <a:ext cx="655676" cy="787599"/>
            </a:xfrm>
            <a:prstGeom prst="rect">
              <a:avLst/>
            </a:prstGeom>
          </p:spPr>
        </p:pic>
        <p:sp>
          <p:nvSpPr>
            <p:cNvPr id="28" name="TextBox 27"/>
            <p:cNvSpPr txBox="1"/>
            <p:nvPr/>
          </p:nvSpPr>
          <p:spPr>
            <a:xfrm>
              <a:off x="4696248" y="6000814"/>
              <a:ext cx="710576" cy="369332"/>
            </a:xfrm>
            <a:prstGeom prst="rect">
              <a:avLst/>
            </a:prstGeom>
            <a:noFill/>
          </p:spPr>
          <p:txBody>
            <a:bodyPr wrap="none" rtlCol="0">
              <a:spAutoFit/>
            </a:bodyPr>
            <a:lstStyle/>
            <a:p>
              <a:r>
                <a:rPr lang="en-US" dirty="0" smtClean="0"/>
                <a:t>Proxy</a:t>
              </a:r>
            </a:p>
          </p:txBody>
        </p:sp>
      </p:grpSp>
      <p:grpSp>
        <p:nvGrpSpPr>
          <p:cNvPr id="39" name="Group 38"/>
          <p:cNvGrpSpPr/>
          <p:nvPr/>
        </p:nvGrpSpPr>
        <p:grpSpPr>
          <a:xfrm>
            <a:off x="800861" y="2368478"/>
            <a:ext cx="2085264" cy="2042683"/>
            <a:chOff x="259763" y="3706654"/>
            <a:chExt cx="2207981" cy="1899016"/>
          </a:xfrm>
        </p:grpSpPr>
        <p:sp>
          <p:nvSpPr>
            <p:cNvPr id="40" name="Cloud 39"/>
            <p:cNvSpPr/>
            <p:nvPr/>
          </p:nvSpPr>
          <p:spPr>
            <a:xfrm>
              <a:off x="259763" y="3706654"/>
              <a:ext cx="2207981" cy="14882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738184" y="5236338"/>
              <a:ext cx="1058065" cy="369332"/>
            </a:xfrm>
            <a:prstGeom prst="rect">
              <a:avLst/>
            </a:prstGeom>
            <a:noFill/>
          </p:spPr>
          <p:txBody>
            <a:bodyPr wrap="none" rtlCol="0">
              <a:spAutoFit/>
            </a:bodyPr>
            <a:lstStyle/>
            <a:p>
              <a:r>
                <a:rPr lang="en-US" dirty="0" smtClean="0"/>
                <a:t>User’s AS</a:t>
              </a:r>
              <a:endParaRPr lang="en-US" dirty="0"/>
            </a:p>
          </p:txBody>
        </p:sp>
      </p:grpSp>
      <p:cxnSp>
        <p:nvCxnSpPr>
          <p:cNvPr id="38" name="Straight Arrow Connector 37"/>
          <p:cNvCxnSpPr>
            <a:endCxn id="27" idx="3"/>
          </p:cNvCxnSpPr>
          <p:nvPr/>
        </p:nvCxnSpPr>
        <p:spPr>
          <a:xfrm flipH="1">
            <a:off x="5949355" y="3969313"/>
            <a:ext cx="1468623" cy="776062"/>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9" name="Cloud 48"/>
          <p:cNvSpPr/>
          <p:nvPr/>
        </p:nvSpPr>
        <p:spPr>
          <a:xfrm>
            <a:off x="3123318" y="1383319"/>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Cloud 51"/>
          <p:cNvSpPr/>
          <p:nvPr/>
        </p:nvSpPr>
        <p:spPr>
          <a:xfrm>
            <a:off x="4572201" y="1134956"/>
            <a:ext cx="1746181"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Cloud 54"/>
          <p:cNvSpPr/>
          <p:nvPr/>
        </p:nvSpPr>
        <p:spPr>
          <a:xfrm>
            <a:off x="6293289" y="700161"/>
            <a:ext cx="2211928" cy="1592705"/>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p:cNvGrpSpPr/>
          <p:nvPr/>
        </p:nvGrpSpPr>
        <p:grpSpPr>
          <a:xfrm>
            <a:off x="6747541" y="986071"/>
            <a:ext cx="1381996" cy="1083130"/>
            <a:chOff x="6542351" y="4744101"/>
            <a:chExt cx="1381996" cy="1083130"/>
          </a:xfrm>
        </p:grpSpPr>
        <p:pic>
          <p:nvPicPr>
            <p:cNvPr id="58" name="Picture 57" descr="green-server.jpg"/>
            <p:cNvPicPr>
              <a:picLocks noChangeAspect="1"/>
            </p:cNvPicPr>
            <p:nvPr/>
          </p:nvPicPr>
          <p:blipFill rotWithShape="1">
            <a:blip r:embed="rId7">
              <a:extLst>
                <a:ext uri="{28A0092B-C50C-407E-A947-70E740481C1C}">
                  <a14:useLocalDpi xmlns:a14="http://schemas.microsoft.com/office/drawing/2010/main" val="0"/>
                </a:ext>
              </a:extLst>
            </a:blip>
            <a:srcRect l="24621" r="15472"/>
            <a:stretch/>
          </p:blipFill>
          <p:spPr>
            <a:xfrm>
              <a:off x="6739029" y="4744101"/>
              <a:ext cx="676656" cy="847139"/>
            </a:xfrm>
            <a:prstGeom prst="rect">
              <a:avLst/>
            </a:prstGeom>
          </p:spPr>
        </p:pic>
        <p:sp>
          <p:nvSpPr>
            <p:cNvPr id="59" name="TextBox 58"/>
            <p:cNvSpPr txBox="1"/>
            <p:nvPr/>
          </p:nvSpPr>
          <p:spPr>
            <a:xfrm>
              <a:off x="6542351" y="5457899"/>
              <a:ext cx="1381996" cy="369332"/>
            </a:xfrm>
            <a:prstGeom prst="rect">
              <a:avLst/>
            </a:prstGeom>
            <a:noFill/>
          </p:spPr>
          <p:txBody>
            <a:bodyPr wrap="none" rtlCol="0">
              <a:spAutoFit/>
            </a:bodyPr>
            <a:lstStyle/>
            <a:p>
              <a:r>
                <a:rPr lang="en-US" dirty="0" smtClean="0"/>
                <a:t>Non-blocked</a:t>
              </a:r>
              <a:endParaRPr lang="en-US" dirty="0"/>
            </a:p>
          </p:txBody>
        </p:sp>
      </p:grpSp>
      <p:cxnSp>
        <p:nvCxnSpPr>
          <p:cNvPr id="60" name="Straight Arrow Connector 59"/>
          <p:cNvCxnSpPr>
            <a:endCxn id="27" idx="1"/>
          </p:cNvCxnSpPr>
          <p:nvPr/>
        </p:nvCxnSpPr>
        <p:spPr>
          <a:xfrm>
            <a:off x="2063656" y="3370183"/>
            <a:ext cx="3318411" cy="1375192"/>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924918" y="3412932"/>
            <a:ext cx="430184" cy="769441"/>
          </a:xfrm>
          <a:prstGeom prst="rect">
            <a:avLst/>
          </a:prstGeom>
          <a:noFill/>
        </p:spPr>
        <p:txBody>
          <a:bodyPr wrap="square" rtlCol="0">
            <a:spAutoFit/>
          </a:bodyPr>
          <a:lstStyle/>
          <a:p>
            <a:r>
              <a:rPr lang="en-US" sz="4400" b="1" dirty="0" smtClean="0">
                <a:solidFill>
                  <a:srgbClr val="FF0000"/>
                </a:solidFill>
              </a:rPr>
              <a:t>X</a:t>
            </a:r>
            <a:endParaRPr lang="en-US" sz="4400" b="1" dirty="0">
              <a:solidFill>
                <a:srgbClr val="FF0000"/>
              </a:solidFill>
            </a:endParaRPr>
          </a:p>
        </p:txBody>
      </p:sp>
      <p:cxnSp>
        <p:nvCxnSpPr>
          <p:cNvPr id="61" name="Straight Arrow Connector 60"/>
          <p:cNvCxnSpPr>
            <a:endCxn id="58" idx="1"/>
          </p:cNvCxnSpPr>
          <p:nvPr/>
        </p:nvCxnSpPr>
        <p:spPr>
          <a:xfrm flipV="1">
            <a:off x="2063656" y="1409641"/>
            <a:ext cx="4880563" cy="1553816"/>
          </a:xfrm>
          <a:prstGeom prst="straightConnector1">
            <a:avLst/>
          </a:prstGeom>
          <a:ln w="762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62" name="Picture 61" descr="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9750" y="1695806"/>
            <a:ext cx="465319" cy="342010"/>
          </a:xfrm>
          <a:prstGeom prst="rect">
            <a:avLst/>
          </a:prstGeom>
        </p:spPr>
      </p:pic>
      <p:cxnSp>
        <p:nvCxnSpPr>
          <p:cNvPr id="63" name="Straight Arrow Connector 62"/>
          <p:cNvCxnSpPr>
            <a:stCxn id="17" idx="1"/>
            <a:endCxn id="62" idx="2"/>
          </p:cNvCxnSpPr>
          <p:nvPr/>
        </p:nvCxnSpPr>
        <p:spPr>
          <a:xfrm flipH="1" flipV="1">
            <a:off x="5422410" y="2037816"/>
            <a:ext cx="1995568" cy="1771279"/>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6" name="Cloud 45"/>
          <p:cNvSpPr/>
          <p:nvPr/>
        </p:nvSpPr>
        <p:spPr>
          <a:xfrm>
            <a:off x="3275718" y="3496136"/>
            <a:ext cx="1484149" cy="142114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Cloud 64"/>
          <p:cNvSpPr/>
          <p:nvPr/>
        </p:nvSpPr>
        <p:spPr>
          <a:xfrm>
            <a:off x="4668683" y="3899407"/>
            <a:ext cx="1961372" cy="1884731"/>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Cloud 67"/>
          <p:cNvSpPr/>
          <p:nvPr/>
        </p:nvSpPr>
        <p:spPr>
          <a:xfrm>
            <a:off x="6680716" y="3054288"/>
            <a:ext cx="1883593" cy="1916731"/>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Cloud 70"/>
          <p:cNvSpPr/>
          <p:nvPr/>
        </p:nvSpPr>
        <p:spPr>
          <a:xfrm>
            <a:off x="5924384" y="2330898"/>
            <a:ext cx="1197332" cy="1138204"/>
          </a:xfrm>
          <a:prstGeom prst="cloud">
            <a:avLst/>
          </a:prstGeom>
          <a:noFill/>
          <a:ln w="85725" cap="flat">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4871976" y="707369"/>
            <a:ext cx="1077564" cy="369332"/>
          </a:xfrm>
          <a:prstGeom prst="rect">
            <a:avLst/>
          </a:prstGeom>
          <a:solidFill>
            <a:srgbClr val="CCFFCC"/>
          </a:solidFill>
        </p:spPr>
        <p:txBody>
          <a:bodyPr wrap="none" rtlCol="0">
            <a:spAutoFit/>
          </a:bodyPr>
          <a:lstStyle/>
          <a:p>
            <a:r>
              <a:rPr lang="en-US" b="1" dirty="0" smtClean="0"/>
              <a:t>Decoy AS</a:t>
            </a:r>
            <a:endParaRPr lang="en-US" b="1" dirty="0"/>
          </a:p>
        </p:txBody>
      </p:sp>
      <p:sp>
        <p:nvSpPr>
          <p:cNvPr id="3" name="Footer Placeholder 2"/>
          <p:cNvSpPr>
            <a:spLocks noGrp="1"/>
          </p:cNvSpPr>
          <p:nvPr>
            <p:ph type="ftr" sz="quarter" idx="11"/>
          </p:nvPr>
        </p:nvSpPr>
        <p:spPr/>
        <p:txBody>
          <a:bodyPr/>
          <a:lstStyle/>
          <a:p>
            <a:r>
              <a:rPr lang="en-US" smtClean="0"/>
              <a:t>CS660 - Advanced Information Assurance - UMassAmherst</a:t>
            </a:r>
            <a:endParaRPr lang="en-US"/>
          </a:p>
        </p:txBody>
      </p:sp>
    </p:spTree>
    <p:extLst>
      <p:ext uri="{BB962C8B-B14F-4D97-AF65-F5344CB8AC3E}">
        <p14:creationId xmlns:p14="http://schemas.microsoft.com/office/powerpoint/2010/main" val="1034801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dissolv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dissolve">
                                      <p:cBhvr>
                                        <p:cTn id="23" dur="500"/>
                                        <p:tgtEl>
                                          <p:spTgt spid="57"/>
                                        </p:tgtEl>
                                      </p:cBhvr>
                                    </p:animEffect>
                                  </p:childTnLst>
                                </p:cTn>
                              </p:par>
                              <p:par>
                                <p:cTn id="24" presetID="9" presetClass="entr" presetSubtype="0"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dissolv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dissolve">
                                      <p:cBhvr>
                                        <p:cTn id="34" dur="500"/>
                                        <p:tgtEl>
                                          <p:spTgt spid="2"/>
                                        </p:tgtEl>
                                      </p:cBhvr>
                                    </p:animEffect>
                                  </p:childTnLst>
                                </p:cTn>
                              </p:par>
                              <p:par>
                                <p:cTn id="35" presetID="1" presetClass="emph" presetSubtype="2" fill="hold" nodeType="withEffect">
                                  <p:stCondLst>
                                    <p:cond delay="0"/>
                                  </p:stCondLst>
                                  <p:childTnLst>
                                    <p:animClr clrSpc="rgb" dir="cw">
                                      <p:cBhvr>
                                        <p:cTn id="36" dur="1000" fill="hold"/>
                                        <p:tgtEl>
                                          <p:spTgt spid="52"/>
                                        </p:tgtEl>
                                        <p:attrNameLst>
                                          <p:attrName>fillcolor</p:attrName>
                                        </p:attrNameLst>
                                      </p:cBhvr>
                                      <p:to>
                                        <a:srgbClr val="F7FF0C"/>
                                      </p:to>
                                    </p:animClr>
                                    <p:set>
                                      <p:cBhvr>
                                        <p:cTn id="37" dur="1000" fill="hold"/>
                                        <p:tgtEl>
                                          <p:spTgt spid="52"/>
                                        </p:tgtEl>
                                        <p:attrNameLst>
                                          <p:attrName>fill.type</p:attrName>
                                        </p:attrNameLst>
                                      </p:cBhvr>
                                      <p:to>
                                        <p:strVal val="solid"/>
                                      </p:to>
                                    </p:set>
                                    <p:set>
                                      <p:cBhvr>
                                        <p:cTn id="38" dur="1000" fill="hold"/>
                                        <p:tgtEl>
                                          <p:spTgt spid="5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dissolve">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animBg="1"/>
    </p:bldLst>
  </p:timing>
</p:sld>
</file>

<file path=ppt/theme/theme1.xml><?xml version="1.0" encoding="utf-8"?>
<a:theme xmlns:a="http://schemas.openxmlformats.org/drawingml/2006/main" name="CS66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CS660.thmx</Template>
  <TotalTime>3298</TotalTime>
  <Words>1724</Words>
  <Application>Microsoft Macintosh PowerPoint</Application>
  <PresentationFormat>On-screen Show (4:3)</PresentationFormat>
  <Paragraphs>383</Paragraphs>
  <Slides>36</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CS660</vt:lpstr>
      <vt:lpstr>Equation</vt:lpstr>
      <vt:lpstr>Censorship Resistance:  Decoy Routing</vt:lpstr>
      <vt:lpstr>Classes of Information Hiding</vt:lpstr>
      <vt:lpstr>Traditional circumvention </vt:lpstr>
      <vt:lpstr>Decoy routing circumvention</vt:lpstr>
      <vt:lpstr>Some background</vt:lpstr>
      <vt:lpstr>Internet topology 101</vt:lpstr>
      <vt:lpstr>The Internet map of ASes </vt:lpstr>
      <vt:lpstr>Routing in the Internet</vt:lpstr>
      <vt:lpstr>Decoy Routing Circumvention</vt:lpstr>
      <vt:lpstr>Cirripede</vt:lpstr>
      <vt:lpstr>Threat model</vt:lpstr>
      <vt:lpstr>PowerPoint Presentation</vt:lpstr>
      <vt:lpstr>PowerPoint Presentation</vt:lpstr>
      <vt:lpstr>PowerPoint Presentation</vt:lpstr>
      <vt:lpstr>Registration </vt:lpstr>
      <vt:lpstr>PowerPoint Presentation</vt:lpstr>
      <vt:lpstr>Routing Around Decoys </vt:lpstr>
      <vt:lpstr>PowerPoint Presentation</vt:lpstr>
      <vt:lpstr>The Costs of  Routing Around Decoys </vt:lpstr>
      <vt:lpstr>This paper</vt:lpstr>
      <vt:lpstr>PowerPoint Presentation</vt:lpstr>
      <vt:lpstr>PowerPoint Presentation</vt:lpstr>
      <vt:lpstr>Path preference in BGP</vt:lpstr>
      <vt:lpstr>Valley-free routing</vt:lpstr>
      <vt:lpstr>PowerPoint Presentation</vt:lpstr>
      <vt:lpstr>PowerPoint Presentation</vt:lpstr>
      <vt:lpstr>PowerPoint Presentation</vt:lpstr>
      <vt:lpstr>PowerPoint Presentation</vt:lpstr>
      <vt:lpstr>PowerPoint Presentation</vt:lpstr>
      <vt:lpstr>PowerPoint Presentation</vt:lpstr>
      <vt:lpstr>Simulations</vt:lpstr>
      <vt:lpstr>Costs for the Great Firewall of China</vt:lpstr>
      <vt:lpstr>Strategic placement</vt:lpstr>
      <vt:lpstr>Strategic placement</vt:lpstr>
      <vt:lpstr>Lessons</vt:lpstr>
      <vt:lpstr>Acknowledgement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Direction Home: The True Cost of Routing Around Decoys </dc:title>
  <dc:creator>amir </dc:creator>
  <cp:lastModifiedBy>Amir</cp:lastModifiedBy>
  <cp:revision>136</cp:revision>
  <dcterms:created xsi:type="dcterms:W3CDTF">2014-02-08T17:39:20Z</dcterms:created>
  <dcterms:modified xsi:type="dcterms:W3CDTF">2015-02-16T01:55:54Z</dcterms:modified>
</cp:coreProperties>
</file>